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84" r:id="rId5"/>
    <p:sldId id="273" r:id="rId6"/>
    <p:sldId id="288" r:id="rId7"/>
    <p:sldId id="289" r:id="rId8"/>
    <p:sldId id="290" r:id="rId9"/>
    <p:sldId id="291" r:id="rId10"/>
    <p:sldId id="293" r:id="rId11"/>
    <p:sldId id="292" r:id="rId12"/>
    <p:sldId id="276" r:id="rId13"/>
    <p:sldId id="281" r:id="rId14"/>
    <p:sldId id="295" r:id="rId15"/>
    <p:sldId id="296" r:id="rId16"/>
    <p:sldId id="297" r:id="rId17"/>
    <p:sldId id="298" r:id="rId18"/>
    <p:sldId id="299" r:id="rId19"/>
    <p:sldId id="300" r:id="rId20"/>
    <p:sldId id="269" r:id="rId21"/>
    <p:sldId id="262" r:id="rId22"/>
    <p:sldId id="302" r:id="rId23"/>
    <p:sldId id="268" r:id="rId24"/>
    <p:sldId id="303" r:id="rId25"/>
    <p:sldId id="279" r:id="rId26"/>
    <p:sldId id="304" r:id="rId27"/>
    <p:sldId id="278" r:id="rId28"/>
    <p:sldId id="305" r:id="rId29"/>
    <p:sldId id="280" r:id="rId30"/>
    <p:sldId id="307" r:id="rId31"/>
    <p:sldId id="294" r:id="rId32"/>
    <p:sldId id="306" r:id="rId33"/>
    <p:sldId id="308" r:id="rId34"/>
    <p:sldId id="309" r:id="rId35"/>
    <p:sldId id="310" r:id="rId36"/>
    <p:sldId id="283" r:id="rId37"/>
    <p:sldId id="263" r:id="rId38"/>
    <p:sldId id="312" r:id="rId39"/>
    <p:sldId id="313" r:id="rId40"/>
    <p:sldId id="311" r:id="rId41"/>
    <p:sldId id="301" r:id="rId42"/>
    <p:sldId id="28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6" d="100"/>
          <a:sy n="116" d="100"/>
        </p:scale>
        <p:origin x="402" y="96"/>
      </p:cViewPr>
      <p:guideLst/>
    </p:cSldViewPr>
  </p:slideViewPr>
  <p:notesTextViewPr>
    <p:cViewPr>
      <p:scale>
        <a:sx n="133" d="100"/>
        <a:sy n="133"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9A55-D73D-F702-6EDA-8DC804093B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FD3546-3FD1-12C7-C060-34F3C666F4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A27706-19FF-B703-ACA7-FCE2273C0F57}"/>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5" name="Footer Placeholder 4">
            <a:extLst>
              <a:ext uri="{FF2B5EF4-FFF2-40B4-BE49-F238E27FC236}">
                <a16:creationId xmlns:a16="http://schemas.microsoft.com/office/drawing/2014/main" id="{A905B0AC-BE70-56E4-5B86-712760C9F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7FB9-5AD3-44A1-1806-F8DA06E3552F}"/>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480579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9673-1422-A58E-5FCB-549464AB79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B9EE58-39E3-F5F9-ABE9-0273065602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80BBB-04E2-8E0A-6E69-E23E517A5670}"/>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5" name="Footer Placeholder 4">
            <a:extLst>
              <a:ext uri="{FF2B5EF4-FFF2-40B4-BE49-F238E27FC236}">
                <a16:creationId xmlns:a16="http://schemas.microsoft.com/office/drawing/2014/main" id="{E81840B3-D79D-D743-D06D-84043C58C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15B7A-0124-C125-37A4-CE6379A711F7}"/>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2194786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7B56B-C951-011E-DC19-662C98D8E9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D2239D-1A4E-1810-9FCA-85B5CABFD7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6C204-48DA-7D8E-1D7B-5BFA24F867DF}"/>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5" name="Footer Placeholder 4">
            <a:extLst>
              <a:ext uri="{FF2B5EF4-FFF2-40B4-BE49-F238E27FC236}">
                <a16:creationId xmlns:a16="http://schemas.microsoft.com/office/drawing/2014/main" id="{7ED984B6-79D3-B842-18FA-6AA6DB92A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AE694-CCA4-0D15-1F00-D188B9CE320F}"/>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211253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795D87-2B25-6DA0-89E2-9F07159DDC40}"/>
              </a:ext>
            </a:extLst>
          </p:cNvPr>
          <p:cNvPicPr>
            <a:picLocks noChangeAspect="1"/>
          </p:cNvPicPr>
          <p:nvPr userDrawn="1"/>
        </p:nvPicPr>
        <p:blipFill>
          <a:blip r:embed="rId2"/>
          <a:stretch>
            <a:fillRect/>
          </a:stretch>
        </p:blipFill>
        <p:spPr>
          <a:xfrm>
            <a:off x="0" y="0"/>
            <a:ext cx="12192000" cy="895739"/>
          </a:xfrm>
          <a:prstGeom prst="rect">
            <a:avLst/>
          </a:prstGeom>
        </p:spPr>
      </p:pic>
      <p:sp>
        <p:nvSpPr>
          <p:cNvPr id="2" name="Title 1">
            <a:extLst>
              <a:ext uri="{FF2B5EF4-FFF2-40B4-BE49-F238E27FC236}">
                <a16:creationId xmlns:a16="http://schemas.microsoft.com/office/drawing/2014/main" id="{A3D58A94-9CCF-7052-8D9E-0236F1BADA2F}"/>
              </a:ext>
            </a:extLst>
          </p:cNvPr>
          <p:cNvSpPr>
            <a:spLocks noGrp="1"/>
          </p:cNvSpPr>
          <p:nvPr>
            <p:ph type="title"/>
          </p:nvPr>
        </p:nvSpPr>
        <p:spPr>
          <a:xfrm>
            <a:off x="0" y="1"/>
            <a:ext cx="12192000" cy="895738"/>
          </a:xfrm>
          <a:noFill/>
        </p:spPr>
        <p:style>
          <a:lnRef idx="2">
            <a:schemeClr val="accent5"/>
          </a:lnRef>
          <a:fillRef idx="1">
            <a:schemeClr val="lt1"/>
          </a:fillRef>
          <a:effectRef idx="0">
            <a:schemeClr val="accent5"/>
          </a:effectRef>
          <a:fontRef idx="minor">
            <a:schemeClr val="dk1"/>
          </a:fontRef>
        </p:style>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FAAADB1-34B1-E339-F873-3456198785F5}"/>
              </a:ext>
            </a:extLst>
          </p:cNvPr>
          <p:cNvSpPr>
            <a:spLocks noGrp="1"/>
          </p:cNvSpPr>
          <p:nvPr>
            <p:ph idx="1"/>
          </p:nvPr>
        </p:nvSpPr>
        <p:spPr>
          <a:xfrm>
            <a:off x="1" y="895739"/>
            <a:ext cx="12192000" cy="5962261"/>
          </a:xfrm>
          <a:solidFill>
            <a:schemeClr val="tx2"/>
          </a:solid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98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F9E7-BF31-34BF-3D72-D8EDEA8CB7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9AE3F6-DB31-F941-105E-A382A4DD6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46A18E-7926-05A1-1568-2FF4E565F357}"/>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5" name="Footer Placeholder 4">
            <a:extLst>
              <a:ext uri="{FF2B5EF4-FFF2-40B4-BE49-F238E27FC236}">
                <a16:creationId xmlns:a16="http://schemas.microsoft.com/office/drawing/2014/main" id="{E5B872FF-5D22-0B61-E54F-824482C892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DB5B3-3465-AA97-3969-15E255346FE7}"/>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312215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E26F-A591-CF6F-572F-8C9C70C96D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7EFA0-C06C-EAC5-C83F-FFE09C8CA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D1ED9C-649E-7C73-F103-C3AC7A450C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E59C02-6BE9-2A00-7370-CA68A897438C}"/>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6" name="Footer Placeholder 5">
            <a:extLst>
              <a:ext uri="{FF2B5EF4-FFF2-40B4-BE49-F238E27FC236}">
                <a16:creationId xmlns:a16="http://schemas.microsoft.com/office/drawing/2014/main" id="{CC79A7A5-346D-11C6-D322-3CEB7F5215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8FC62-5239-B7ED-CC70-43EFFF496FF5}"/>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1984237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05698-B87C-025B-E2CD-E9D1FB5C76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B5EFA1-FB53-2570-E897-D3BE0137A4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3BEB0A-0D3B-201B-7039-93642EB43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796DF5-1A7F-6F20-CC7E-9C1897AF60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AEDBAA-9494-088B-931E-89FA76A3D4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EDAE98-ABF9-1A41-392D-4A8CEC9BE97D}"/>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8" name="Footer Placeholder 7">
            <a:extLst>
              <a:ext uri="{FF2B5EF4-FFF2-40B4-BE49-F238E27FC236}">
                <a16:creationId xmlns:a16="http://schemas.microsoft.com/office/drawing/2014/main" id="{A3DEBE99-77B7-37AD-9C01-1E26B64D07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59CEA9-8A0C-89D9-B8E6-26AEE83A3303}"/>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656339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33DF-5037-5827-9117-57328343E9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CB5500-B6B4-677C-5DEA-EC6AA04218AB}"/>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4" name="Footer Placeholder 3">
            <a:extLst>
              <a:ext uri="{FF2B5EF4-FFF2-40B4-BE49-F238E27FC236}">
                <a16:creationId xmlns:a16="http://schemas.microsoft.com/office/drawing/2014/main" id="{7C6440D4-CFE4-92AA-481B-8749E5C58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D30786-A602-EAAB-9E85-631448D7AE7F}"/>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4023917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BE57AA-AE90-2EA6-9DBA-E39DB63AA5D3}"/>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3" name="Footer Placeholder 2">
            <a:extLst>
              <a:ext uri="{FF2B5EF4-FFF2-40B4-BE49-F238E27FC236}">
                <a16:creationId xmlns:a16="http://schemas.microsoft.com/office/drawing/2014/main" id="{6EF29308-074A-FC2E-349B-930EA270B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F1B8D5-BED8-50FB-1F41-C2EDE40C87FE}"/>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506782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6F48-6235-06EB-3CB6-8E6F24743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6F6F7-E60A-F029-CFE1-05D83377B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B2C6A0-A898-41AE-AFFC-00899D43B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C66432-EB5C-3026-5DA1-17B245814040}"/>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6" name="Footer Placeholder 5">
            <a:extLst>
              <a:ext uri="{FF2B5EF4-FFF2-40B4-BE49-F238E27FC236}">
                <a16:creationId xmlns:a16="http://schemas.microsoft.com/office/drawing/2014/main" id="{D77F7F65-0DCC-F8AA-A01A-903E36ABA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CE6731-03E4-BEB0-00B8-93841C6CA967}"/>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115130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CBCDF-51C3-2DB7-2E6A-F4C38C7AC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5B74A4-4C0B-08F8-133F-250BC49AF2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0A0131-7C13-84C3-887D-5B3E14DE8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BCFF3D-F836-97CA-3318-E2B8FCD8AB00}"/>
              </a:ext>
            </a:extLst>
          </p:cNvPr>
          <p:cNvSpPr>
            <a:spLocks noGrp="1"/>
          </p:cNvSpPr>
          <p:nvPr>
            <p:ph type="dt" sz="half" idx="10"/>
          </p:nvPr>
        </p:nvSpPr>
        <p:spPr/>
        <p:txBody>
          <a:bodyPr/>
          <a:lstStyle/>
          <a:p>
            <a:fld id="{FA411ABC-92D1-451D-8745-05BF67897C28}" type="datetimeFigureOut">
              <a:rPr lang="en-US" smtClean="0"/>
              <a:t>3/23/2023</a:t>
            </a:fld>
            <a:endParaRPr lang="en-US"/>
          </a:p>
        </p:txBody>
      </p:sp>
      <p:sp>
        <p:nvSpPr>
          <p:cNvPr id="6" name="Footer Placeholder 5">
            <a:extLst>
              <a:ext uri="{FF2B5EF4-FFF2-40B4-BE49-F238E27FC236}">
                <a16:creationId xmlns:a16="http://schemas.microsoft.com/office/drawing/2014/main" id="{562B20B2-6BAD-FA97-6AD7-F926D3ED93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5CE2B-EADF-85AA-08D3-E5E32098FACE}"/>
              </a:ext>
            </a:extLst>
          </p:cNvPr>
          <p:cNvSpPr>
            <a:spLocks noGrp="1"/>
          </p:cNvSpPr>
          <p:nvPr>
            <p:ph type="sldNum" sz="quarter" idx="12"/>
          </p:nvPr>
        </p:nvSpPr>
        <p:spPr/>
        <p:txBody>
          <a:bodyPr/>
          <a:lstStyle/>
          <a:p>
            <a:fld id="{3409116B-2E79-423A-8079-C8E7DC8647DE}" type="slidenum">
              <a:rPr lang="en-US" smtClean="0"/>
              <a:t>‹#›</a:t>
            </a:fld>
            <a:endParaRPr lang="en-US"/>
          </a:p>
        </p:txBody>
      </p:sp>
    </p:spTree>
    <p:extLst>
      <p:ext uri="{BB962C8B-B14F-4D97-AF65-F5344CB8AC3E}">
        <p14:creationId xmlns:p14="http://schemas.microsoft.com/office/powerpoint/2010/main" val="104482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476F08-B8A5-4925-9AA7-80BF8D682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E86084-D22D-94DE-8BD4-5A3C4E27D3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8C3E6F-172D-73E0-1900-F6E04F386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411ABC-92D1-451D-8745-05BF67897C28}" type="datetimeFigureOut">
              <a:rPr lang="en-US" smtClean="0"/>
              <a:t>3/23/2023</a:t>
            </a:fld>
            <a:endParaRPr lang="en-US"/>
          </a:p>
        </p:txBody>
      </p:sp>
      <p:sp>
        <p:nvSpPr>
          <p:cNvPr id="5" name="Footer Placeholder 4">
            <a:extLst>
              <a:ext uri="{FF2B5EF4-FFF2-40B4-BE49-F238E27FC236}">
                <a16:creationId xmlns:a16="http://schemas.microsoft.com/office/drawing/2014/main" id="{2FF49D5E-10DC-C904-241B-992F70BD81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25CE73-7604-ACD7-0F65-1355F89ADD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09116B-2E79-423A-8079-C8E7DC8647DE}" type="slidenum">
              <a:rPr lang="en-US" smtClean="0"/>
              <a:t>‹#›</a:t>
            </a:fld>
            <a:endParaRPr lang="en-US"/>
          </a:p>
        </p:txBody>
      </p:sp>
    </p:spTree>
    <p:extLst>
      <p:ext uri="{BB962C8B-B14F-4D97-AF65-F5344CB8AC3E}">
        <p14:creationId xmlns:p14="http://schemas.microsoft.com/office/powerpoint/2010/main" val="75474948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eveloper.mozilla.org/en-US/docs/Web/API/Web_Audio_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EEAE6E-4B1F-D584-5DCE-E175CA670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8B9607B-8358-FF42-39B9-0010A707720E}"/>
              </a:ext>
            </a:extLst>
          </p:cNvPr>
          <p:cNvSpPr>
            <a:spLocks noGrp="1"/>
          </p:cNvSpPr>
          <p:nvPr>
            <p:ph type="ctrTitle"/>
          </p:nvPr>
        </p:nvSpPr>
        <p:spPr/>
        <p:txBody>
          <a:bodyPr>
            <a:normAutofit/>
          </a:bodyPr>
          <a:lstStyle/>
          <a:p>
            <a:r>
              <a:rPr lang="en-US" b="1" i="0" dirty="0">
                <a:solidFill>
                  <a:schemeClr val="bg1"/>
                </a:solidFill>
                <a:effectLst/>
                <a:latin typeface="open sans" panose="020B0604020202020204" pitchFamily="34" charset="0"/>
              </a:rPr>
              <a:t>Web Audio API</a:t>
            </a:r>
            <a:br>
              <a:rPr lang="en-US" b="1" i="0" dirty="0">
                <a:solidFill>
                  <a:schemeClr val="bg1"/>
                </a:solidFill>
                <a:effectLst/>
                <a:latin typeface="open sans" panose="020B0604020202020204" pitchFamily="34" charset="0"/>
              </a:rPr>
            </a:br>
            <a:r>
              <a:rPr lang="en-US" b="1" i="0" dirty="0">
                <a:solidFill>
                  <a:schemeClr val="bg1"/>
                </a:solidFill>
                <a:effectLst/>
                <a:latin typeface="open sans" panose="020B0604020202020204" pitchFamily="34" charset="0"/>
              </a:rPr>
              <a:t> </a:t>
            </a:r>
            <a:r>
              <a:rPr lang="en-US" sz="2800" b="1" i="0" dirty="0">
                <a:solidFill>
                  <a:schemeClr val="bg1"/>
                </a:solidFill>
                <a:effectLst/>
                <a:latin typeface="open sans" panose="020B0604020202020204" pitchFamily="34" charset="0"/>
              </a:rPr>
              <a:t>Was JavaScript designed to build a modular synth</a:t>
            </a:r>
            <a:endParaRPr lang="en-US" dirty="0">
              <a:solidFill>
                <a:schemeClr val="bg1"/>
              </a:solidFill>
            </a:endParaRPr>
          </a:p>
        </p:txBody>
      </p:sp>
      <p:sp>
        <p:nvSpPr>
          <p:cNvPr id="3" name="Subtitle 2">
            <a:extLst>
              <a:ext uri="{FF2B5EF4-FFF2-40B4-BE49-F238E27FC236}">
                <a16:creationId xmlns:a16="http://schemas.microsoft.com/office/drawing/2014/main" id="{65BF589C-635E-038A-63F4-9CA0520B33A6}"/>
              </a:ext>
            </a:extLst>
          </p:cNvPr>
          <p:cNvSpPr>
            <a:spLocks noGrp="1"/>
          </p:cNvSpPr>
          <p:nvPr>
            <p:ph type="subTitle" idx="1"/>
          </p:nvPr>
        </p:nvSpPr>
        <p:spPr>
          <a:xfrm>
            <a:off x="1524000" y="5228492"/>
            <a:ext cx="9144000" cy="507145"/>
          </a:xfrm>
        </p:spPr>
        <p:txBody>
          <a:bodyPr>
            <a:normAutofit lnSpcReduction="10000"/>
          </a:bodyPr>
          <a:lstStyle/>
          <a:p>
            <a:pPr algn="l"/>
            <a:r>
              <a:rPr lang="fr-BE" sz="3200" dirty="0">
                <a:solidFill>
                  <a:schemeClr val="bg1"/>
                </a:solidFill>
              </a:rPr>
              <a:t>23/03/2023					Pierre Poliakoff</a:t>
            </a:r>
            <a:endParaRPr lang="en-US" sz="3200" dirty="0">
              <a:solidFill>
                <a:schemeClr val="bg1"/>
              </a:solidFill>
            </a:endParaRPr>
          </a:p>
        </p:txBody>
      </p:sp>
      <p:pic>
        <p:nvPicPr>
          <p:cNvPr id="1028" name="Picture 4" descr="DevDay">
            <a:extLst>
              <a:ext uri="{FF2B5EF4-FFF2-40B4-BE49-F238E27FC236}">
                <a16:creationId xmlns:a16="http://schemas.microsoft.com/office/drawing/2014/main" id="{C27CBF26-3347-A4BA-61B7-FE42BD54B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 y="259373"/>
            <a:ext cx="3105517" cy="107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088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5324-7A50-E8EE-0F9C-97D029D298AB}"/>
              </a:ext>
            </a:extLst>
          </p:cNvPr>
          <p:cNvSpPr>
            <a:spLocks noGrp="1"/>
          </p:cNvSpPr>
          <p:nvPr>
            <p:ph type="title"/>
          </p:nvPr>
        </p:nvSpPr>
        <p:spPr/>
        <p:txBody>
          <a:bodyPr/>
          <a:lstStyle/>
          <a:p>
            <a:r>
              <a:rPr lang="fr-BE" dirty="0" err="1"/>
              <a:t>Demo</a:t>
            </a:r>
            <a:r>
              <a:rPr lang="fr-BE" dirty="0"/>
              <a:t>  1: VCO + VCA</a:t>
            </a:r>
            <a:endParaRPr lang="en-US" dirty="0"/>
          </a:p>
        </p:txBody>
      </p:sp>
      <p:sp>
        <p:nvSpPr>
          <p:cNvPr id="3" name="Content Placeholder 2">
            <a:extLst>
              <a:ext uri="{FF2B5EF4-FFF2-40B4-BE49-F238E27FC236}">
                <a16:creationId xmlns:a16="http://schemas.microsoft.com/office/drawing/2014/main" id="{9D4A720D-E022-A79E-623D-39216E5D4149}"/>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5DCE0EA7-2932-F386-264F-D5AFED842E93}"/>
              </a:ext>
            </a:extLst>
          </p:cNvPr>
          <p:cNvPicPr>
            <a:picLocks noChangeAspect="1"/>
          </p:cNvPicPr>
          <p:nvPr/>
        </p:nvPicPr>
        <p:blipFill>
          <a:blip r:embed="rId2"/>
          <a:stretch>
            <a:fillRect/>
          </a:stretch>
        </p:blipFill>
        <p:spPr>
          <a:xfrm>
            <a:off x="8864664" y="0"/>
            <a:ext cx="3327336" cy="3992804"/>
          </a:xfrm>
          <a:prstGeom prst="rect">
            <a:avLst/>
          </a:prstGeom>
        </p:spPr>
      </p:pic>
      <p:sp>
        <p:nvSpPr>
          <p:cNvPr id="10" name="Rectangle 9">
            <a:extLst>
              <a:ext uri="{FF2B5EF4-FFF2-40B4-BE49-F238E27FC236}">
                <a16:creationId xmlns:a16="http://schemas.microsoft.com/office/drawing/2014/main" id="{31855281-36E7-AC3D-6C16-9EA4AA758DB0}"/>
              </a:ext>
            </a:extLst>
          </p:cNvPr>
          <p:cNvSpPr/>
          <p:nvPr/>
        </p:nvSpPr>
        <p:spPr>
          <a:xfrm>
            <a:off x="799334" y="5323891"/>
            <a:ext cx="1324708" cy="8440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200" dirty="0"/>
              <a:t>VCO</a:t>
            </a:r>
            <a:endParaRPr lang="en-US" dirty="0"/>
          </a:p>
        </p:txBody>
      </p:sp>
      <p:sp>
        <p:nvSpPr>
          <p:cNvPr id="11" name="Flowchart: Extract 10">
            <a:extLst>
              <a:ext uri="{FF2B5EF4-FFF2-40B4-BE49-F238E27FC236}">
                <a16:creationId xmlns:a16="http://schemas.microsoft.com/office/drawing/2014/main" id="{5DEE6905-2CC3-B904-424D-8D5D4DC7EE68}"/>
              </a:ext>
            </a:extLst>
          </p:cNvPr>
          <p:cNvSpPr/>
          <p:nvPr/>
        </p:nvSpPr>
        <p:spPr>
          <a:xfrm rot="5400000">
            <a:off x="4651502" y="4951684"/>
            <a:ext cx="1758462" cy="1588477"/>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BE" sz="2800" dirty="0"/>
              <a:t>VCA</a:t>
            </a:r>
            <a:endParaRPr lang="en-US" dirty="0"/>
          </a:p>
        </p:txBody>
      </p:sp>
      <p:sp>
        <p:nvSpPr>
          <p:cNvPr id="15" name="Rectangle 14">
            <a:extLst>
              <a:ext uri="{FF2B5EF4-FFF2-40B4-BE49-F238E27FC236}">
                <a16:creationId xmlns:a16="http://schemas.microsoft.com/office/drawing/2014/main" id="{EA771BC7-0D3C-28FC-8203-C9A59659B048}"/>
              </a:ext>
            </a:extLst>
          </p:cNvPr>
          <p:cNvSpPr/>
          <p:nvPr/>
        </p:nvSpPr>
        <p:spPr>
          <a:xfrm>
            <a:off x="8937423" y="5157627"/>
            <a:ext cx="1864443" cy="11765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17" name="Straight Arrow Connector 16">
            <a:extLst>
              <a:ext uri="{FF2B5EF4-FFF2-40B4-BE49-F238E27FC236}">
                <a16:creationId xmlns:a16="http://schemas.microsoft.com/office/drawing/2014/main" id="{328D6826-8D78-8094-6421-F622B37CB0A3}"/>
              </a:ext>
            </a:extLst>
          </p:cNvPr>
          <p:cNvCxnSpPr>
            <a:stCxn id="10" idx="3"/>
            <a:endCxn id="11" idx="2"/>
          </p:cNvCxnSpPr>
          <p:nvPr/>
        </p:nvCxnSpPr>
        <p:spPr>
          <a:xfrm>
            <a:off x="2124042" y="5745922"/>
            <a:ext cx="2612453" cy="1"/>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8B110BE2-23FA-ADFC-EA6A-16B7CCBB6298}"/>
              </a:ext>
            </a:extLst>
          </p:cNvPr>
          <p:cNvCxnSpPr>
            <a:cxnSpLocks/>
            <a:stCxn id="11" idx="0"/>
            <a:endCxn id="15" idx="1"/>
          </p:cNvCxnSpPr>
          <p:nvPr/>
        </p:nvCxnSpPr>
        <p:spPr>
          <a:xfrm flipV="1">
            <a:off x="6324972" y="5745921"/>
            <a:ext cx="2612451" cy="2"/>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2" name="Rectangle: Rounded Corners 41">
            <a:extLst>
              <a:ext uri="{FF2B5EF4-FFF2-40B4-BE49-F238E27FC236}">
                <a16:creationId xmlns:a16="http://schemas.microsoft.com/office/drawing/2014/main" id="{5727B9D8-34B9-6C27-63A7-3F73C1D94F76}"/>
              </a:ext>
            </a:extLst>
          </p:cNvPr>
          <p:cNvSpPr/>
          <p:nvPr/>
        </p:nvSpPr>
        <p:spPr>
          <a:xfrm>
            <a:off x="2422973" y="4719477"/>
            <a:ext cx="2043112" cy="876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7729591-BDBE-41E8-1EEC-0C38E8C1935D}"/>
              </a:ext>
            </a:extLst>
          </p:cNvPr>
          <p:cNvCxnSpPr>
            <a:cxnSpLocks/>
          </p:cNvCxnSpPr>
          <p:nvPr/>
        </p:nvCxnSpPr>
        <p:spPr>
          <a:xfrm>
            <a:off x="2553615" y="5157627"/>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4" name="Group 33">
            <a:extLst>
              <a:ext uri="{FF2B5EF4-FFF2-40B4-BE49-F238E27FC236}">
                <a16:creationId xmlns:a16="http://schemas.microsoft.com/office/drawing/2014/main" id="{E8F5008E-EA1D-C008-E4BE-17A7DD62BB4E}"/>
              </a:ext>
            </a:extLst>
          </p:cNvPr>
          <p:cNvGrpSpPr/>
          <p:nvPr/>
        </p:nvGrpSpPr>
        <p:grpSpPr>
          <a:xfrm>
            <a:off x="2789685" y="4785906"/>
            <a:ext cx="683846" cy="743442"/>
            <a:chOff x="4629150" y="5022850"/>
            <a:chExt cx="683846" cy="564056"/>
          </a:xfrm>
        </p:grpSpPr>
        <p:grpSp>
          <p:nvGrpSpPr>
            <p:cNvPr id="30" name="Group 29">
              <a:extLst>
                <a:ext uri="{FF2B5EF4-FFF2-40B4-BE49-F238E27FC236}">
                  <a16:creationId xmlns:a16="http://schemas.microsoft.com/office/drawing/2014/main" id="{08405518-A306-9598-8E72-E000B1B9C4AE}"/>
                </a:ext>
              </a:extLst>
            </p:cNvPr>
            <p:cNvGrpSpPr/>
            <p:nvPr/>
          </p:nvGrpSpPr>
          <p:grpSpPr>
            <a:xfrm>
              <a:off x="4629150" y="5022850"/>
              <a:ext cx="344020" cy="282028"/>
              <a:chOff x="4629150" y="5022850"/>
              <a:chExt cx="344020" cy="282028"/>
            </a:xfrm>
          </p:grpSpPr>
          <p:cxnSp>
            <p:nvCxnSpPr>
              <p:cNvPr id="28" name="Straight Connector 27">
                <a:extLst>
                  <a:ext uri="{FF2B5EF4-FFF2-40B4-BE49-F238E27FC236}">
                    <a16:creationId xmlns:a16="http://schemas.microsoft.com/office/drawing/2014/main" id="{FEE36081-B5EC-6672-FF80-66B8CDFB545D}"/>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792B69EC-7C36-827D-096F-4319E5057960}"/>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31" name="Group 30">
              <a:extLst>
                <a:ext uri="{FF2B5EF4-FFF2-40B4-BE49-F238E27FC236}">
                  <a16:creationId xmlns:a16="http://schemas.microsoft.com/office/drawing/2014/main" id="{65E6F5C4-14B3-8FEC-0802-148D25055709}"/>
                </a:ext>
              </a:extLst>
            </p:cNvPr>
            <p:cNvGrpSpPr/>
            <p:nvPr/>
          </p:nvGrpSpPr>
          <p:grpSpPr>
            <a:xfrm flipV="1">
              <a:off x="4968976" y="5304878"/>
              <a:ext cx="344020" cy="282028"/>
              <a:chOff x="4629150" y="5022850"/>
              <a:chExt cx="344020" cy="282028"/>
            </a:xfrm>
          </p:grpSpPr>
          <p:cxnSp>
            <p:nvCxnSpPr>
              <p:cNvPr id="32" name="Straight Connector 31">
                <a:extLst>
                  <a:ext uri="{FF2B5EF4-FFF2-40B4-BE49-F238E27FC236}">
                    <a16:creationId xmlns:a16="http://schemas.microsoft.com/office/drawing/2014/main" id="{C39D4863-39CF-9CEE-95FA-0B2D2CAA26DF}"/>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1E8579D7-A1E1-F5B7-6C31-BDE101C03267}"/>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grpSp>
        <p:nvGrpSpPr>
          <p:cNvPr id="35" name="Group 34">
            <a:extLst>
              <a:ext uri="{FF2B5EF4-FFF2-40B4-BE49-F238E27FC236}">
                <a16:creationId xmlns:a16="http://schemas.microsoft.com/office/drawing/2014/main" id="{435B7D61-80B7-8644-709F-8C6BF8B55934}"/>
              </a:ext>
            </a:extLst>
          </p:cNvPr>
          <p:cNvGrpSpPr/>
          <p:nvPr/>
        </p:nvGrpSpPr>
        <p:grpSpPr>
          <a:xfrm>
            <a:off x="3475973" y="4785906"/>
            <a:ext cx="683846" cy="743442"/>
            <a:chOff x="4629150" y="5022850"/>
            <a:chExt cx="683846" cy="564056"/>
          </a:xfrm>
        </p:grpSpPr>
        <p:grpSp>
          <p:nvGrpSpPr>
            <p:cNvPr id="36" name="Group 35">
              <a:extLst>
                <a:ext uri="{FF2B5EF4-FFF2-40B4-BE49-F238E27FC236}">
                  <a16:creationId xmlns:a16="http://schemas.microsoft.com/office/drawing/2014/main" id="{B3BF877C-9A95-A233-EDDE-1AA730CCDC2C}"/>
                </a:ext>
              </a:extLst>
            </p:cNvPr>
            <p:cNvGrpSpPr/>
            <p:nvPr/>
          </p:nvGrpSpPr>
          <p:grpSpPr>
            <a:xfrm>
              <a:off x="4629150" y="5022850"/>
              <a:ext cx="344020" cy="282028"/>
              <a:chOff x="4629150" y="5022850"/>
              <a:chExt cx="344020" cy="282028"/>
            </a:xfrm>
          </p:grpSpPr>
          <p:cxnSp>
            <p:nvCxnSpPr>
              <p:cNvPr id="40" name="Straight Connector 39">
                <a:extLst>
                  <a:ext uri="{FF2B5EF4-FFF2-40B4-BE49-F238E27FC236}">
                    <a16:creationId xmlns:a16="http://schemas.microsoft.com/office/drawing/2014/main" id="{560874CE-0514-62E5-0662-DB26F031ED90}"/>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DDD62C8A-365E-3BEF-F1A4-D80C2D77A07C}"/>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37" name="Group 36">
              <a:extLst>
                <a:ext uri="{FF2B5EF4-FFF2-40B4-BE49-F238E27FC236}">
                  <a16:creationId xmlns:a16="http://schemas.microsoft.com/office/drawing/2014/main" id="{523797DD-CA7A-3FB2-ED99-B06BC0D6CBD8}"/>
                </a:ext>
              </a:extLst>
            </p:cNvPr>
            <p:cNvGrpSpPr/>
            <p:nvPr/>
          </p:nvGrpSpPr>
          <p:grpSpPr>
            <a:xfrm flipV="1">
              <a:off x="4968976" y="5304878"/>
              <a:ext cx="344020" cy="282028"/>
              <a:chOff x="4629150" y="5022850"/>
              <a:chExt cx="344020" cy="282028"/>
            </a:xfrm>
          </p:grpSpPr>
          <p:cxnSp>
            <p:nvCxnSpPr>
              <p:cNvPr id="38" name="Straight Connector 37">
                <a:extLst>
                  <a:ext uri="{FF2B5EF4-FFF2-40B4-BE49-F238E27FC236}">
                    <a16:creationId xmlns:a16="http://schemas.microsoft.com/office/drawing/2014/main" id="{9213E001-9223-15F7-7D48-5FF192D09C44}"/>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D6C75EDF-6DA4-E309-F444-A180D37468C0}"/>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sp>
        <p:nvSpPr>
          <p:cNvPr id="43" name="Rectangle: Rounded Corners 42">
            <a:extLst>
              <a:ext uri="{FF2B5EF4-FFF2-40B4-BE49-F238E27FC236}">
                <a16:creationId xmlns:a16="http://schemas.microsoft.com/office/drawing/2014/main" id="{90995569-11FC-9A1D-F1ED-0C4B4A92A12F}"/>
              </a:ext>
            </a:extLst>
          </p:cNvPr>
          <p:cNvSpPr/>
          <p:nvPr/>
        </p:nvSpPr>
        <p:spPr>
          <a:xfrm>
            <a:off x="6550265" y="4719477"/>
            <a:ext cx="2043112" cy="876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F2A07836-6703-C3C6-7146-E8A42412AF71}"/>
              </a:ext>
            </a:extLst>
          </p:cNvPr>
          <p:cNvGrpSpPr/>
          <p:nvPr/>
        </p:nvGrpSpPr>
        <p:grpSpPr>
          <a:xfrm>
            <a:off x="6680907" y="4930730"/>
            <a:ext cx="1828800" cy="453794"/>
            <a:chOff x="8374530" y="3343117"/>
            <a:chExt cx="1828800" cy="453794"/>
          </a:xfrm>
        </p:grpSpPr>
        <p:cxnSp>
          <p:nvCxnSpPr>
            <p:cNvPr id="44" name="Straight Arrow Connector 43">
              <a:extLst>
                <a:ext uri="{FF2B5EF4-FFF2-40B4-BE49-F238E27FC236}">
                  <a16:creationId xmlns:a16="http://schemas.microsoft.com/office/drawing/2014/main" id="{EC667FE5-9DD4-BC37-54DB-7C6E5165B065}"/>
                </a:ext>
              </a:extLst>
            </p:cNvPr>
            <p:cNvCxnSpPr>
              <a:cxnSpLocks/>
            </p:cNvCxnSpPr>
            <p:nvPr/>
          </p:nvCxnSpPr>
          <p:spPr>
            <a:xfrm>
              <a:off x="8374530" y="3570014"/>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FDBBA71C-9106-4830-2818-6876FC8BBFB1}"/>
                </a:ext>
              </a:extLst>
            </p:cNvPr>
            <p:cNvGrpSpPr/>
            <p:nvPr/>
          </p:nvGrpSpPr>
          <p:grpSpPr>
            <a:xfrm>
              <a:off x="8610600" y="3343117"/>
              <a:ext cx="683846" cy="453794"/>
              <a:chOff x="4629150" y="5022850"/>
              <a:chExt cx="683846" cy="564056"/>
            </a:xfrm>
          </p:grpSpPr>
          <p:grpSp>
            <p:nvGrpSpPr>
              <p:cNvPr id="46" name="Group 45">
                <a:extLst>
                  <a:ext uri="{FF2B5EF4-FFF2-40B4-BE49-F238E27FC236}">
                    <a16:creationId xmlns:a16="http://schemas.microsoft.com/office/drawing/2014/main" id="{6AF2281F-F20A-FF47-42CD-80F8CED203BE}"/>
                  </a:ext>
                </a:extLst>
              </p:cNvPr>
              <p:cNvGrpSpPr/>
              <p:nvPr/>
            </p:nvGrpSpPr>
            <p:grpSpPr>
              <a:xfrm>
                <a:off x="4629150" y="5022850"/>
                <a:ext cx="344020" cy="282028"/>
                <a:chOff x="4629150" y="5022850"/>
                <a:chExt cx="344020" cy="282028"/>
              </a:xfrm>
            </p:grpSpPr>
            <p:cxnSp>
              <p:nvCxnSpPr>
                <p:cNvPr id="50" name="Straight Connector 49">
                  <a:extLst>
                    <a:ext uri="{FF2B5EF4-FFF2-40B4-BE49-F238E27FC236}">
                      <a16:creationId xmlns:a16="http://schemas.microsoft.com/office/drawing/2014/main" id="{4FCC784B-1AEA-2590-DE74-F3DC7C03BEC4}"/>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5AA18A3D-8F75-6D16-7DC9-543EA0D2027E}"/>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47" name="Group 46">
                <a:extLst>
                  <a:ext uri="{FF2B5EF4-FFF2-40B4-BE49-F238E27FC236}">
                    <a16:creationId xmlns:a16="http://schemas.microsoft.com/office/drawing/2014/main" id="{F793A462-8FAD-A27D-AA11-651F9D74A1F4}"/>
                  </a:ext>
                </a:extLst>
              </p:cNvPr>
              <p:cNvGrpSpPr/>
              <p:nvPr/>
            </p:nvGrpSpPr>
            <p:grpSpPr>
              <a:xfrm flipV="1">
                <a:off x="4968976" y="5304878"/>
                <a:ext cx="344020" cy="282028"/>
                <a:chOff x="4629150" y="5022850"/>
                <a:chExt cx="344020" cy="282028"/>
              </a:xfrm>
            </p:grpSpPr>
            <p:cxnSp>
              <p:nvCxnSpPr>
                <p:cNvPr id="48" name="Straight Connector 47">
                  <a:extLst>
                    <a:ext uri="{FF2B5EF4-FFF2-40B4-BE49-F238E27FC236}">
                      <a16:creationId xmlns:a16="http://schemas.microsoft.com/office/drawing/2014/main" id="{75568C13-F506-76C0-197A-3DBE1334C1B8}"/>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CEE2C910-5318-6415-02DD-445784734137}"/>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grpSp>
          <p:nvGrpSpPr>
            <p:cNvPr id="52" name="Group 51">
              <a:extLst>
                <a:ext uri="{FF2B5EF4-FFF2-40B4-BE49-F238E27FC236}">
                  <a16:creationId xmlns:a16="http://schemas.microsoft.com/office/drawing/2014/main" id="{07E8EB23-82BE-F5C3-7C8A-733A8B624D06}"/>
                </a:ext>
              </a:extLst>
            </p:cNvPr>
            <p:cNvGrpSpPr/>
            <p:nvPr/>
          </p:nvGrpSpPr>
          <p:grpSpPr>
            <a:xfrm>
              <a:off x="9296888" y="3343117"/>
              <a:ext cx="683846" cy="453794"/>
              <a:chOff x="4629150" y="5022850"/>
              <a:chExt cx="683846" cy="564056"/>
            </a:xfrm>
          </p:grpSpPr>
          <p:grpSp>
            <p:nvGrpSpPr>
              <p:cNvPr id="53" name="Group 52">
                <a:extLst>
                  <a:ext uri="{FF2B5EF4-FFF2-40B4-BE49-F238E27FC236}">
                    <a16:creationId xmlns:a16="http://schemas.microsoft.com/office/drawing/2014/main" id="{52D14E73-3935-0C54-9E75-F398EB3E6570}"/>
                  </a:ext>
                </a:extLst>
              </p:cNvPr>
              <p:cNvGrpSpPr/>
              <p:nvPr/>
            </p:nvGrpSpPr>
            <p:grpSpPr>
              <a:xfrm>
                <a:off x="4629150" y="5022850"/>
                <a:ext cx="344020" cy="282028"/>
                <a:chOff x="4629150" y="5022850"/>
                <a:chExt cx="344020" cy="282028"/>
              </a:xfrm>
            </p:grpSpPr>
            <p:cxnSp>
              <p:nvCxnSpPr>
                <p:cNvPr id="57" name="Straight Connector 56">
                  <a:extLst>
                    <a:ext uri="{FF2B5EF4-FFF2-40B4-BE49-F238E27FC236}">
                      <a16:creationId xmlns:a16="http://schemas.microsoft.com/office/drawing/2014/main" id="{F0B7F5EE-EEAC-AFC9-8970-5731D0F5D228}"/>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85F0C9A2-5008-A3C7-4AB3-BA922CF6BBBA}"/>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54" name="Group 53">
                <a:extLst>
                  <a:ext uri="{FF2B5EF4-FFF2-40B4-BE49-F238E27FC236}">
                    <a16:creationId xmlns:a16="http://schemas.microsoft.com/office/drawing/2014/main" id="{B5CA26DA-16BC-1097-B490-039F26ACC8F4}"/>
                  </a:ext>
                </a:extLst>
              </p:cNvPr>
              <p:cNvGrpSpPr/>
              <p:nvPr/>
            </p:nvGrpSpPr>
            <p:grpSpPr>
              <a:xfrm flipV="1">
                <a:off x="4968976" y="5304878"/>
                <a:ext cx="344020" cy="282028"/>
                <a:chOff x="4629150" y="5022850"/>
                <a:chExt cx="344020" cy="282028"/>
              </a:xfrm>
            </p:grpSpPr>
            <p:cxnSp>
              <p:nvCxnSpPr>
                <p:cNvPr id="55" name="Straight Connector 54">
                  <a:extLst>
                    <a:ext uri="{FF2B5EF4-FFF2-40B4-BE49-F238E27FC236}">
                      <a16:creationId xmlns:a16="http://schemas.microsoft.com/office/drawing/2014/main" id="{AF98DDD5-3E1B-67BA-81B9-3E32B293E6BE}"/>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905E277E-A735-680D-4661-32B880A48939}"/>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grpSp>
      <p:sp>
        <p:nvSpPr>
          <p:cNvPr id="62" name="TextBox 61">
            <a:extLst>
              <a:ext uri="{FF2B5EF4-FFF2-40B4-BE49-F238E27FC236}">
                <a16:creationId xmlns:a16="http://schemas.microsoft.com/office/drawing/2014/main" id="{38E20BC0-7ACA-4B46-F564-281619522375}"/>
              </a:ext>
            </a:extLst>
          </p:cNvPr>
          <p:cNvSpPr txBox="1"/>
          <p:nvPr/>
        </p:nvSpPr>
        <p:spPr>
          <a:xfrm>
            <a:off x="744772" y="4049681"/>
            <a:ext cx="1678201" cy="523220"/>
          </a:xfrm>
          <a:prstGeom prst="rect">
            <a:avLst/>
          </a:prstGeom>
          <a:noFill/>
        </p:spPr>
        <p:txBody>
          <a:bodyPr wrap="square" rtlCol="0">
            <a:spAutoFit/>
          </a:bodyPr>
          <a:lstStyle/>
          <a:p>
            <a:pPr algn="ctr"/>
            <a:r>
              <a:rPr lang="fr-BE" sz="2800" dirty="0">
                <a:solidFill>
                  <a:schemeClr val="bg1"/>
                </a:solidFill>
              </a:rPr>
              <a:t>fréquence</a:t>
            </a:r>
            <a:endParaRPr lang="en-US" dirty="0">
              <a:solidFill>
                <a:schemeClr val="bg1"/>
              </a:solidFill>
            </a:endParaRPr>
          </a:p>
        </p:txBody>
      </p:sp>
      <p:sp>
        <p:nvSpPr>
          <p:cNvPr id="63" name="TextBox 62">
            <a:extLst>
              <a:ext uri="{FF2B5EF4-FFF2-40B4-BE49-F238E27FC236}">
                <a16:creationId xmlns:a16="http://schemas.microsoft.com/office/drawing/2014/main" id="{C4DD4B21-BBF4-9CB7-A279-852BF7250159}"/>
              </a:ext>
            </a:extLst>
          </p:cNvPr>
          <p:cNvSpPr txBox="1"/>
          <p:nvPr/>
        </p:nvSpPr>
        <p:spPr>
          <a:xfrm>
            <a:off x="4736494" y="4020298"/>
            <a:ext cx="1324708" cy="523220"/>
          </a:xfrm>
          <a:prstGeom prst="rect">
            <a:avLst/>
          </a:prstGeom>
          <a:noFill/>
        </p:spPr>
        <p:txBody>
          <a:bodyPr wrap="square" rtlCol="0">
            <a:spAutoFit/>
          </a:bodyPr>
          <a:lstStyle/>
          <a:p>
            <a:pPr algn="ctr"/>
            <a:r>
              <a:rPr lang="fr-BE" sz="2800" dirty="0">
                <a:solidFill>
                  <a:schemeClr val="bg1"/>
                </a:solidFill>
              </a:rPr>
              <a:t>gain</a:t>
            </a:r>
            <a:endParaRPr lang="en-US" dirty="0">
              <a:solidFill>
                <a:schemeClr val="bg1"/>
              </a:solidFill>
            </a:endParaRPr>
          </a:p>
        </p:txBody>
      </p:sp>
      <p:cxnSp>
        <p:nvCxnSpPr>
          <p:cNvPr id="69" name="Straight Arrow Connector 68">
            <a:extLst>
              <a:ext uri="{FF2B5EF4-FFF2-40B4-BE49-F238E27FC236}">
                <a16:creationId xmlns:a16="http://schemas.microsoft.com/office/drawing/2014/main" id="{7E74CC1D-CDC2-6C82-34D7-2D4E4A22E454}"/>
              </a:ext>
            </a:extLst>
          </p:cNvPr>
          <p:cNvCxnSpPr/>
          <p:nvPr/>
        </p:nvCxnSpPr>
        <p:spPr>
          <a:xfrm>
            <a:off x="5420497" y="4572901"/>
            <a:ext cx="0" cy="698174"/>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71" name="Straight Arrow Connector 70">
            <a:extLst>
              <a:ext uri="{FF2B5EF4-FFF2-40B4-BE49-F238E27FC236}">
                <a16:creationId xmlns:a16="http://schemas.microsoft.com/office/drawing/2014/main" id="{A5203E5F-11D0-4051-E80A-6E55E1E5EECF}"/>
              </a:ext>
            </a:extLst>
          </p:cNvPr>
          <p:cNvCxnSpPr>
            <a:endCxn id="10" idx="0"/>
          </p:cNvCxnSpPr>
          <p:nvPr/>
        </p:nvCxnSpPr>
        <p:spPr>
          <a:xfrm>
            <a:off x="1529147" y="4614412"/>
            <a:ext cx="0" cy="656663"/>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id="{CA34ADD1-876A-052F-EA36-C2B32B738E5D}"/>
              </a:ext>
            </a:extLst>
          </p:cNvPr>
          <p:cNvPicPr>
            <a:picLocks noChangeAspect="1"/>
          </p:cNvPicPr>
          <p:nvPr/>
        </p:nvPicPr>
        <p:blipFill rotWithShape="1">
          <a:blip r:embed="rId3"/>
          <a:srcRect r="1025" b="2760"/>
          <a:stretch/>
        </p:blipFill>
        <p:spPr>
          <a:xfrm>
            <a:off x="7184" y="891630"/>
            <a:ext cx="4701440" cy="2282749"/>
          </a:xfrm>
          <a:prstGeom prst="rect">
            <a:avLst/>
          </a:prstGeom>
        </p:spPr>
      </p:pic>
    </p:spTree>
    <p:extLst>
      <p:ext uri="{BB962C8B-B14F-4D97-AF65-F5344CB8AC3E}">
        <p14:creationId xmlns:p14="http://schemas.microsoft.com/office/powerpoint/2010/main" val="1769688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0063-D148-E481-8177-5EF78C611A03}"/>
              </a:ext>
            </a:extLst>
          </p:cNvPr>
          <p:cNvSpPr>
            <a:spLocks noGrp="1"/>
          </p:cNvSpPr>
          <p:nvPr>
            <p:ph type="title"/>
          </p:nvPr>
        </p:nvSpPr>
        <p:spPr/>
        <p:txBody>
          <a:bodyPr/>
          <a:lstStyle/>
          <a:p>
            <a:r>
              <a:rPr lang="fr-BE" dirty="0" err="1"/>
              <a:t>AudioNodes</a:t>
            </a:r>
            <a:r>
              <a:rPr lang="fr-BE" dirty="0"/>
              <a:t>: code</a:t>
            </a:r>
            <a:endParaRPr lang="en-US" dirty="0"/>
          </a:p>
        </p:txBody>
      </p:sp>
      <p:sp>
        <p:nvSpPr>
          <p:cNvPr id="3" name="Content Placeholder 2">
            <a:extLst>
              <a:ext uri="{FF2B5EF4-FFF2-40B4-BE49-F238E27FC236}">
                <a16:creationId xmlns:a16="http://schemas.microsoft.com/office/drawing/2014/main" id="{DC4164BE-BF57-38C9-1F2D-9B118A7CD25E}"/>
              </a:ext>
            </a:extLst>
          </p:cNvPr>
          <p:cNvSpPr>
            <a:spLocks noGrp="1"/>
          </p:cNvSpPr>
          <p:nvPr>
            <p:ph idx="1"/>
          </p:nvPr>
        </p:nvSpPr>
        <p:spPr/>
        <p:txBody>
          <a:bodyPr/>
          <a:lstStyle/>
          <a:p>
            <a:endParaRPr lang="en-US" dirty="0"/>
          </a:p>
        </p:txBody>
      </p:sp>
      <p:pic>
        <p:nvPicPr>
          <p:cNvPr id="11" name="Picture 10">
            <a:extLst>
              <a:ext uri="{FF2B5EF4-FFF2-40B4-BE49-F238E27FC236}">
                <a16:creationId xmlns:a16="http://schemas.microsoft.com/office/drawing/2014/main" id="{5C8D8602-2ED6-17B2-0273-4EB715D8CB17}"/>
              </a:ext>
            </a:extLst>
          </p:cNvPr>
          <p:cNvPicPr>
            <a:picLocks noChangeAspect="1"/>
          </p:cNvPicPr>
          <p:nvPr/>
        </p:nvPicPr>
        <p:blipFill>
          <a:blip r:embed="rId2"/>
          <a:stretch>
            <a:fillRect/>
          </a:stretch>
        </p:blipFill>
        <p:spPr>
          <a:xfrm>
            <a:off x="29775" y="905631"/>
            <a:ext cx="12120112" cy="5747096"/>
          </a:xfrm>
          <a:prstGeom prst="rect">
            <a:avLst/>
          </a:prstGeom>
        </p:spPr>
      </p:pic>
    </p:spTree>
    <p:extLst>
      <p:ext uri="{BB962C8B-B14F-4D97-AF65-F5344CB8AC3E}">
        <p14:creationId xmlns:p14="http://schemas.microsoft.com/office/powerpoint/2010/main" val="1463140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91A0C-A3BD-27B4-9672-D2B69535A465}"/>
              </a:ext>
            </a:extLst>
          </p:cNvPr>
          <p:cNvSpPr>
            <a:spLocks noGrp="1"/>
          </p:cNvSpPr>
          <p:nvPr>
            <p:ph type="title"/>
          </p:nvPr>
        </p:nvSpPr>
        <p:spPr/>
        <p:txBody>
          <a:bodyPr/>
          <a:lstStyle/>
          <a:p>
            <a:r>
              <a:rPr lang="fr-BE" dirty="0"/>
              <a:t>Les </a:t>
            </a:r>
            <a:r>
              <a:rPr lang="fr-BE" dirty="0" err="1"/>
              <a:t>Audioparams</a:t>
            </a:r>
            <a:endParaRPr lang="en-US" dirty="0"/>
          </a:p>
        </p:txBody>
      </p:sp>
      <p:sp>
        <p:nvSpPr>
          <p:cNvPr id="3" name="Content Placeholder 2">
            <a:extLst>
              <a:ext uri="{FF2B5EF4-FFF2-40B4-BE49-F238E27FC236}">
                <a16:creationId xmlns:a16="http://schemas.microsoft.com/office/drawing/2014/main" id="{5EB1E319-71FE-190C-14BE-140383CAAA9D}"/>
              </a:ext>
            </a:extLst>
          </p:cNvPr>
          <p:cNvSpPr>
            <a:spLocks noGrp="1"/>
          </p:cNvSpPr>
          <p:nvPr>
            <p:ph idx="1"/>
          </p:nvPr>
        </p:nvSpPr>
        <p:spPr/>
        <p:txBody>
          <a:bodyPr/>
          <a:lstStyle/>
          <a:p>
            <a:r>
              <a:rPr lang="fr-BE" dirty="0"/>
              <a:t>C’est l ’équivalent de tout ce qui est contrôlé par des Control Voltage</a:t>
            </a:r>
          </a:p>
          <a:p>
            <a:r>
              <a:rPr lang="fr-BE" dirty="0"/>
              <a:t>Définir la valeur</a:t>
            </a:r>
          </a:p>
          <a:p>
            <a:pPr marL="457200" lvl="1" indent="0">
              <a:buNone/>
            </a:pPr>
            <a:r>
              <a:rPr lang="fr-BE" dirty="0" err="1">
                <a:solidFill>
                  <a:srgbClr val="92D050"/>
                </a:solidFill>
                <a:latin typeface="Consolas" panose="020B0609020204030204" pitchFamily="49" charset="0"/>
              </a:rPr>
              <a:t>AudioParam.value</a:t>
            </a:r>
            <a:r>
              <a:rPr lang="fr-BE" dirty="0">
                <a:solidFill>
                  <a:srgbClr val="92D050"/>
                </a:solidFill>
                <a:latin typeface="Consolas" panose="020B0609020204030204" pitchFamily="49" charset="0"/>
              </a:rPr>
              <a:t>=…</a:t>
            </a:r>
          </a:p>
          <a:p>
            <a:pPr marL="457200" lvl="1" indent="0">
              <a:buNone/>
            </a:pPr>
            <a:endParaRPr lang="fr-BE" dirty="0">
              <a:solidFill>
                <a:srgbClr val="92D050"/>
              </a:solidFill>
              <a:latin typeface="Consolas" panose="020B0609020204030204" pitchFamily="49" charset="0"/>
            </a:endParaRPr>
          </a:p>
          <a:p>
            <a:r>
              <a:rPr lang="fr-BE" dirty="0"/>
              <a:t>Définir la valeur à un certain moment</a:t>
            </a:r>
          </a:p>
          <a:p>
            <a:pPr marL="457200" lvl="1" indent="0">
              <a:buNone/>
            </a:pPr>
            <a:r>
              <a:rPr lang="fr-BE" dirty="0" err="1">
                <a:solidFill>
                  <a:srgbClr val="92D050"/>
                </a:solidFill>
                <a:latin typeface="Consolas" panose="020B0609020204030204" pitchFamily="49" charset="0"/>
              </a:rPr>
              <a:t>AudioParam.setValueAtTime</a:t>
            </a:r>
            <a:r>
              <a:rPr lang="fr-BE" dirty="0">
                <a:solidFill>
                  <a:srgbClr val="92D050"/>
                </a:solidFill>
                <a:latin typeface="Consolas" panose="020B0609020204030204" pitchFamily="49" charset="0"/>
              </a:rPr>
              <a:t>()</a:t>
            </a:r>
          </a:p>
          <a:p>
            <a:pPr marL="457200" lvl="1" indent="0">
              <a:buNone/>
            </a:pPr>
            <a:endParaRPr lang="fr-BE" dirty="0">
              <a:solidFill>
                <a:srgbClr val="92D050"/>
              </a:solidFill>
              <a:latin typeface="Consolas" panose="020B0609020204030204" pitchFamily="49" charset="0"/>
            </a:endParaRPr>
          </a:p>
          <a:p>
            <a:r>
              <a:rPr lang="fr-BE" dirty="0"/>
              <a:t>Définir la valeur à un certain moment selon une courbe</a:t>
            </a:r>
          </a:p>
          <a:p>
            <a:pPr marL="457200" lvl="1" indent="0">
              <a:buNone/>
            </a:pPr>
            <a:r>
              <a:rPr lang="fr-BE" dirty="0" err="1">
                <a:solidFill>
                  <a:srgbClr val="92D050"/>
                </a:solidFill>
                <a:latin typeface="Consolas" panose="020B0609020204030204" pitchFamily="49" charset="0"/>
              </a:rPr>
              <a:t>AudioParam.linearRampToValueAtTime</a:t>
            </a:r>
            <a:r>
              <a:rPr lang="fr-BE" dirty="0">
                <a:solidFill>
                  <a:srgbClr val="92D050"/>
                </a:solidFill>
                <a:latin typeface="Consolas" panose="020B0609020204030204" pitchFamily="49" charset="0"/>
              </a:rPr>
              <a:t>()</a:t>
            </a:r>
          </a:p>
          <a:p>
            <a:pPr marL="457200" lvl="1" indent="0">
              <a:buNone/>
            </a:pPr>
            <a:r>
              <a:rPr lang="fr-BE" dirty="0" err="1">
                <a:solidFill>
                  <a:srgbClr val="92D050"/>
                </a:solidFill>
                <a:latin typeface="Consolas" panose="020B0609020204030204" pitchFamily="49" charset="0"/>
              </a:rPr>
              <a:t>AudioParam.exponentialRampToValueAtTime</a:t>
            </a:r>
            <a:r>
              <a:rPr lang="fr-BE" dirty="0">
                <a:solidFill>
                  <a:srgbClr val="92D050"/>
                </a:solidFill>
                <a:latin typeface="Consolas" panose="020B0609020204030204" pitchFamily="49" charset="0"/>
              </a:rPr>
              <a:t>()</a:t>
            </a:r>
          </a:p>
          <a:p>
            <a:pPr marL="457200" lvl="1" indent="0">
              <a:buNone/>
            </a:pPr>
            <a:endParaRPr lang="fr-BE" dirty="0">
              <a:solidFill>
                <a:srgbClr val="92D050"/>
              </a:solidFill>
              <a:latin typeface="Consolas" panose="020B0609020204030204" pitchFamily="49" charset="0"/>
            </a:endParaRPr>
          </a:p>
          <a:p>
            <a:r>
              <a:rPr lang="fr-BE" dirty="0"/>
              <a:t>Contrôler la valeur par un signal audio</a:t>
            </a:r>
          </a:p>
          <a:p>
            <a:pPr marL="457200" lvl="1" indent="0">
              <a:buNone/>
            </a:pPr>
            <a:r>
              <a:rPr lang="fr-BE" dirty="0" err="1">
                <a:solidFill>
                  <a:srgbClr val="92D050"/>
                </a:solidFill>
                <a:latin typeface="Consolas" panose="020B0609020204030204" pitchFamily="49" charset="0"/>
              </a:rPr>
              <a:t>myNode.connect</a:t>
            </a:r>
            <a:r>
              <a:rPr lang="fr-BE" dirty="0">
                <a:solidFill>
                  <a:srgbClr val="92D050"/>
                </a:solidFill>
                <a:latin typeface="Consolas" panose="020B0609020204030204" pitchFamily="49" charset="0"/>
              </a:rPr>
              <a:t>(</a:t>
            </a:r>
            <a:r>
              <a:rPr lang="fr-BE" dirty="0" err="1">
                <a:solidFill>
                  <a:srgbClr val="92D050"/>
                </a:solidFill>
                <a:latin typeface="Consolas" panose="020B0609020204030204" pitchFamily="49" charset="0"/>
              </a:rPr>
              <a:t>myAudioparam</a:t>
            </a:r>
            <a:r>
              <a:rPr lang="fr-BE" dirty="0">
                <a:solidFill>
                  <a:srgbClr val="92D050"/>
                </a:solidFill>
                <a:latin typeface="Consolas" panose="020B0609020204030204" pitchFamily="49" charset="0"/>
              </a:rPr>
              <a:t>)</a:t>
            </a:r>
            <a:endParaRPr lang="en-US"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3570598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77CAE-424C-8CB3-0296-CE660EE07124}"/>
              </a:ext>
            </a:extLst>
          </p:cNvPr>
          <p:cNvSpPr>
            <a:spLocks noGrp="1"/>
          </p:cNvSpPr>
          <p:nvPr>
            <p:ph type="title"/>
          </p:nvPr>
        </p:nvSpPr>
        <p:spPr/>
        <p:txBody>
          <a:bodyPr/>
          <a:lstStyle/>
          <a:p>
            <a:r>
              <a:rPr lang="fr-BE" dirty="0"/>
              <a:t>Les notes de musique (Fréquence)</a:t>
            </a:r>
            <a:endParaRPr lang="en-US" dirty="0"/>
          </a:p>
        </p:txBody>
      </p:sp>
      <p:sp>
        <p:nvSpPr>
          <p:cNvPr id="3" name="Content Placeholder 2">
            <a:extLst>
              <a:ext uri="{FF2B5EF4-FFF2-40B4-BE49-F238E27FC236}">
                <a16:creationId xmlns:a16="http://schemas.microsoft.com/office/drawing/2014/main" id="{FA82F86C-8D5D-B4ED-3FFF-B9A24E8D859D}"/>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1D475036-ECE4-273B-D0CA-449323830E67}"/>
              </a:ext>
            </a:extLst>
          </p:cNvPr>
          <p:cNvPicPr>
            <a:picLocks noChangeAspect="1"/>
          </p:cNvPicPr>
          <p:nvPr/>
        </p:nvPicPr>
        <p:blipFill>
          <a:blip r:embed="rId2"/>
          <a:stretch>
            <a:fillRect/>
          </a:stretch>
        </p:blipFill>
        <p:spPr>
          <a:xfrm>
            <a:off x="-1" y="895738"/>
            <a:ext cx="3613534" cy="5981626"/>
          </a:xfrm>
          <a:prstGeom prst="rect">
            <a:avLst/>
          </a:prstGeom>
        </p:spPr>
      </p:pic>
      <p:pic>
        <p:nvPicPr>
          <p:cNvPr id="8" name="Picture 7">
            <a:extLst>
              <a:ext uri="{FF2B5EF4-FFF2-40B4-BE49-F238E27FC236}">
                <a16:creationId xmlns:a16="http://schemas.microsoft.com/office/drawing/2014/main" id="{5305D3A4-FD68-B9A7-81D2-52AE9D1242DD}"/>
              </a:ext>
            </a:extLst>
          </p:cNvPr>
          <p:cNvPicPr>
            <a:picLocks noChangeAspect="1"/>
          </p:cNvPicPr>
          <p:nvPr/>
        </p:nvPicPr>
        <p:blipFill>
          <a:blip r:embed="rId3"/>
          <a:stretch>
            <a:fillRect/>
          </a:stretch>
        </p:blipFill>
        <p:spPr>
          <a:xfrm>
            <a:off x="3765517" y="1027939"/>
            <a:ext cx="6103722" cy="5497503"/>
          </a:xfrm>
          <a:prstGeom prst="rect">
            <a:avLst/>
          </a:prstGeom>
        </p:spPr>
      </p:pic>
      <p:pic>
        <p:nvPicPr>
          <p:cNvPr id="10" name="Picture 9">
            <a:extLst>
              <a:ext uri="{FF2B5EF4-FFF2-40B4-BE49-F238E27FC236}">
                <a16:creationId xmlns:a16="http://schemas.microsoft.com/office/drawing/2014/main" id="{BBC40D39-1C56-5A78-A10B-AB9CECCCF9FB}"/>
              </a:ext>
            </a:extLst>
          </p:cNvPr>
          <p:cNvPicPr>
            <a:picLocks noChangeAspect="1"/>
          </p:cNvPicPr>
          <p:nvPr/>
        </p:nvPicPr>
        <p:blipFill rotWithShape="1">
          <a:blip r:embed="rId4"/>
          <a:srcRect r="6267"/>
          <a:stretch/>
        </p:blipFill>
        <p:spPr>
          <a:xfrm>
            <a:off x="9281047" y="2590204"/>
            <a:ext cx="2910953" cy="4267796"/>
          </a:xfrm>
          <a:prstGeom prst="rect">
            <a:avLst/>
          </a:prstGeom>
        </p:spPr>
      </p:pic>
    </p:spTree>
    <p:extLst>
      <p:ext uri="{BB962C8B-B14F-4D97-AF65-F5344CB8AC3E}">
        <p14:creationId xmlns:p14="http://schemas.microsoft.com/office/powerpoint/2010/main" val="67980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A722-FC4F-00DE-4902-AA7C8472C13A}"/>
              </a:ext>
            </a:extLst>
          </p:cNvPr>
          <p:cNvSpPr>
            <a:spLocks noGrp="1"/>
          </p:cNvSpPr>
          <p:nvPr>
            <p:ph type="title"/>
          </p:nvPr>
        </p:nvSpPr>
        <p:spPr/>
        <p:txBody>
          <a:bodyPr/>
          <a:lstStyle/>
          <a:p>
            <a:r>
              <a:rPr lang="fr-BE" dirty="0"/>
              <a:t>Un générateur de notes aléatoires (VCV)</a:t>
            </a:r>
            <a:endParaRPr lang="en-US" dirty="0"/>
          </a:p>
        </p:txBody>
      </p:sp>
      <p:sp>
        <p:nvSpPr>
          <p:cNvPr id="3" name="Content Placeholder 2">
            <a:extLst>
              <a:ext uri="{FF2B5EF4-FFF2-40B4-BE49-F238E27FC236}">
                <a16:creationId xmlns:a16="http://schemas.microsoft.com/office/drawing/2014/main" id="{F558ED92-445E-A8A9-BFCB-1399361CC16F}"/>
              </a:ext>
            </a:extLst>
          </p:cNvPr>
          <p:cNvSpPr>
            <a:spLocks noGrp="1"/>
          </p:cNvSpPr>
          <p:nvPr>
            <p:ph idx="1"/>
          </p:nvPr>
        </p:nvSpPr>
        <p:spPr/>
        <p:txBody>
          <a:bodyPr/>
          <a:lstStyle/>
          <a:p>
            <a:r>
              <a:rPr lang="fr-BE" dirty="0"/>
              <a:t>Le LFO génère 5 pulses par secondes</a:t>
            </a:r>
          </a:p>
          <a:p>
            <a:r>
              <a:rPr lang="fr-BE" dirty="0"/>
              <a:t>Le </a:t>
            </a:r>
            <a:r>
              <a:rPr lang="fr-BE" dirty="0" err="1"/>
              <a:t>random</a:t>
            </a:r>
            <a:r>
              <a:rPr lang="fr-BE" dirty="0"/>
              <a:t> Générateur génère une tension aléatoire à chaque pulse du LFO</a:t>
            </a:r>
          </a:p>
          <a:p>
            <a:r>
              <a:rPr lang="fr-BE" dirty="0"/>
              <a:t>Le 1</a:t>
            </a:r>
            <a:r>
              <a:rPr lang="fr-BE" baseline="30000" dirty="0"/>
              <a:t>er</a:t>
            </a:r>
            <a:r>
              <a:rPr lang="fr-BE" dirty="0"/>
              <a:t> VCA limite la tension de sortie du </a:t>
            </a:r>
            <a:r>
              <a:rPr lang="fr-BE" dirty="0" err="1"/>
              <a:t>random</a:t>
            </a:r>
            <a:r>
              <a:rPr lang="fr-BE" dirty="0"/>
              <a:t> </a:t>
            </a:r>
            <a:r>
              <a:rPr lang="fr-BE" dirty="0" err="1"/>
              <a:t>generateur</a:t>
            </a:r>
            <a:endParaRPr lang="fr-BE" dirty="0"/>
          </a:p>
          <a:p>
            <a:r>
              <a:rPr lang="fr-BE" dirty="0"/>
              <a:t>Le </a:t>
            </a:r>
            <a:r>
              <a:rPr lang="fr-BE" dirty="0" err="1"/>
              <a:t>Quantizer</a:t>
            </a:r>
            <a:r>
              <a:rPr lang="fr-BE" dirty="0"/>
              <a:t> convertit la tension en tension représentant des notes</a:t>
            </a:r>
          </a:p>
          <a:p>
            <a:r>
              <a:rPr lang="fr-BE" dirty="0"/>
              <a:t>Le VCO convertit la tension en notes</a:t>
            </a:r>
            <a:endParaRPr lang="en-US" dirty="0"/>
          </a:p>
        </p:txBody>
      </p:sp>
      <p:pic>
        <p:nvPicPr>
          <p:cNvPr id="7" name="Picture 6">
            <a:extLst>
              <a:ext uri="{FF2B5EF4-FFF2-40B4-BE49-F238E27FC236}">
                <a16:creationId xmlns:a16="http://schemas.microsoft.com/office/drawing/2014/main" id="{82F1F913-46AC-22BE-2483-59353CBEA87D}"/>
              </a:ext>
            </a:extLst>
          </p:cNvPr>
          <p:cNvPicPr>
            <a:picLocks noChangeAspect="1"/>
          </p:cNvPicPr>
          <p:nvPr/>
        </p:nvPicPr>
        <p:blipFill>
          <a:blip r:embed="rId2"/>
          <a:stretch>
            <a:fillRect/>
          </a:stretch>
        </p:blipFill>
        <p:spPr>
          <a:xfrm>
            <a:off x="5866516" y="3125036"/>
            <a:ext cx="6325483" cy="3648584"/>
          </a:xfrm>
          <a:prstGeom prst="rect">
            <a:avLst/>
          </a:prstGeom>
        </p:spPr>
      </p:pic>
    </p:spTree>
    <p:extLst>
      <p:ext uri="{BB962C8B-B14F-4D97-AF65-F5344CB8AC3E}">
        <p14:creationId xmlns:p14="http://schemas.microsoft.com/office/powerpoint/2010/main" val="1959460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EC44-81FC-1C38-EFC8-F5A816CA137C}"/>
              </a:ext>
            </a:extLst>
          </p:cNvPr>
          <p:cNvSpPr>
            <a:spLocks noGrp="1"/>
          </p:cNvSpPr>
          <p:nvPr>
            <p:ph type="title"/>
          </p:nvPr>
        </p:nvSpPr>
        <p:spPr/>
        <p:txBody>
          <a:bodyPr/>
          <a:lstStyle/>
          <a:p>
            <a:r>
              <a:rPr lang="fr-BE" dirty="0"/>
              <a:t>Un générateur de notes aléatoires (Javascript)</a:t>
            </a:r>
            <a:endParaRPr lang="en-US" dirty="0"/>
          </a:p>
        </p:txBody>
      </p:sp>
      <p:sp>
        <p:nvSpPr>
          <p:cNvPr id="3" name="Content Placeholder 2">
            <a:extLst>
              <a:ext uri="{FF2B5EF4-FFF2-40B4-BE49-F238E27FC236}">
                <a16:creationId xmlns:a16="http://schemas.microsoft.com/office/drawing/2014/main" id="{7440AAC8-0790-0BA1-CE00-EC2C16902B07}"/>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24BE8192-4A1D-F28D-AE59-FB8727A5B437}"/>
              </a:ext>
            </a:extLst>
          </p:cNvPr>
          <p:cNvPicPr>
            <a:picLocks noChangeAspect="1"/>
          </p:cNvPicPr>
          <p:nvPr/>
        </p:nvPicPr>
        <p:blipFill>
          <a:blip r:embed="rId2"/>
          <a:stretch>
            <a:fillRect/>
          </a:stretch>
        </p:blipFill>
        <p:spPr>
          <a:xfrm>
            <a:off x="346364" y="901624"/>
            <a:ext cx="9987458" cy="5956376"/>
          </a:xfrm>
          <a:prstGeom prst="rect">
            <a:avLst/>
          </a:prstGeom>
        </p:spPr>
      </p:pic>
      <p:sp>
        <p:nvSpPr>
          <p:cNvPr id="6" name="TextBox 5">
            <a:extLst>
              <a:ext uri="{FF2B5EF4-FFF2-40B4-BE49-F238E27FC236}">
                <a16:creationId xmlns:a16="http://schemas.microsoft.com/office/drawing/2014/main" id="{ABC040CD-0286-5806-B5C3-B989E9DFA767}"/>
              </a:ext>
            </a:extLst>
          </p:cNvPr>
          <p:cNvSpPr txBox="1"/>
          <p:nvPr/>
        </p:nvSpPr>
        <p:spPr>
          <a:xfrm>
            <a:off x="7304183" y="5415148"/>
            <a:ext cx="3756751"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BE" sz="2400" dirty="0"/>
              <a:t>Apres un stop il faut recréer un nouvel Oscillateur</a:t>
            </a:r>
            <a:endParaRPr lang="en-US" sz="2400" dirty="0"/>
          </a:p>
        </p:txBody>
      </p:sp>
      <p:sp>
        <p:nvSpPr>
          <p:cNvPr id="7" name="TextBox 6">
            <a:extLst>
              <a:ext uri="{FF2B5EF4-FFF2-40B4-BE49-F238E27FC236}">
                <a16:creationId xmlns:a16="http://schemas.microsoft.com/office/drawing/2014/main" id="{32C4F78B-6FF3-576C-B496-00E6D4B9CC46}"/>
              </a:ext>
            </a:extLst>
          </p:cNvPr>
          <p:cNvSpPr txBox="1"/>
          <p:nvPr/>
        </p:nvSpPr>
        <p:spPr>
          <a:xfrm>
            <a:off x="8882099" y="1791477"/>
            <a:ext cx="2963537"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BE" dirty="0"/>
              <a:t>Conversion du nombre </a:t>
            </a:r>
            <a:r>
              <a:rPr lang="fr-BE" dirty="0" err="1"/>
              <a:t>random</a:t>
            </a:r>
            <a:r>
              <a:rPr lang="fr-BE" dirty="0"/>
              <a:t> en note de musique </a:t>
            </a:r>
            <a:endParaRPr lang="en-US" dirty="0"/>
          </a:p>
        </p:txBody>
      </p:sp>
      <p:cxnSp>
        <p:nvCxnSpPr>
          <p:cNvPr id="10" name="Straight Arrow Connector 9">
            <a:extLst>
              <a:ext uri="{FF2B5EF4-FFF2-40B4-BE49-F238E27FC236}">
                <a16:creationId xmlns:a16="http://schemas.microsoft.com/office/drawing/2014/main" id="{B8842646-5454-EBA3-0DD2-E203603B3EB8}"/>
              </a:ext>
            </a:extLst>
          </p:cNvPr>
          <p:cNvCxnSpPr>
            <a:cxnSpLocks/>
          </p:cNvCxnSpPr>
          <p:nvPr/>
        </p:nvCxnSpPr>
        <p:spPr>
          <a:xfrm flipH="1" flipV="1">
            <a:off x="7304183" y="1218454"/>
            <a:ext cx="1577916" cy="182291"/>
          </a:xfrm>
          <a:prstGeom prst="straightConnector1">
            <a:avLst/>
          </a:prstGeom>
          <a:ln>
            <a:headEnd w="lg" len="lg"/>
            <a:tailEnd type="triangle" w="lg" len="lg"/>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6894145-158D-07AC-BC8B-33B550B9F1DC}"/>
              </a:ext>
            </a:extLst>
          </p:cNvPr>
          <p:cNvSpPr txBox="1"/>
          <p:nvPr/>
        </p:nvSpPr>
        <p:spPr>
          <a:xfrm>
            <a:off x="8852053" y="1050386"/>
            <a:ext cx="2963537"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BE" dirty="0"/>
              <a:t>Définition de la gamme: ici une gamme majeure </a:t>
            </a:r>
            <a:endParaRPr lang="en-US" dirty="0"/>
          </a:p>
        </p:txBody>
      </p:sp>
      <p:cxnSp>
        <p:nvCxnSpPr>
          <p:cNvPr id="13" name="Straight Arrow Connector 12">
            <a:extLst>
              <a:ext uri="{FF2B5EF4-FFF2-40B4-BE49-F238E27FC236}">
                <a16:creationId xmlns:a16="http://schemas.microsoft.com/office/drawing/2014/main" id="{186BA0CA-7C9B-EB84-1D5D-A3BDBA41729C}"/>
              </a:ext>
            </a:extLst>
          </p:cNvPr>
          <p:cNvCxnSpPr>
            <a:cxnSpLocks/>
            <a:stCxn id="7" idx="1"/>
          </p:cNvCxnSpPr>
          <p:nvPr/>
        </p:nvCxnSpPr>
        <p:spPr>
          <a:xfrm flipH="1">
            <a:off x="7400331" y="2114643"/>
            <a:ext cx="1481768" cy="628557"/>
          </a:xfrm>
          <a:prstGeom prst="straightConnector1">
            <a:avLst/>
          </a:prstGeom>
          <a:ln>
            <a:headEnd w="lg" len="lg"/>
            <a:tailEnd type="triangle" w="lg" len="lg"/>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7204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2B40-C8C6-BD00-A55C-E233E3018673}"/>
              </a:ext>
            </a:extLst>
          </p:cNvPr>
          <p:cNvSpPr>
            <a:spLocks noGrp="1"/>
          </p:cNvSpPr>
          <p:nvPr>
            <p:ph type="title"/>
          </p:nvPr>
        </p:nvSpPr>
        <p:spPr/>
        <p:txBody>
          <a:bodyPr/>
          <a:lstStyle/>
          <a:p>
            <a:r>
              <a:rPr lang="fr-BE" dirty="0" err="1"/>
              <a:t>Demo</a:t>
            </a:r>
            <a:r>
              <a:rPr lang="fr-BE" dirty="0"/>
              <a:t> 2 </a:t>
            </a:r>
            <a:r>
              <a:rPr lang="fr-BE" dirty="0" err="1"/>
              <a:t>Random</a:t>
            </a:r>
            <a:r>
              <a:rPr lang="fr-BE" dirty="0"/>
              <a:t> Notes</a:t>
            </a:r>
            <a:endParaRPr lang="en-US" dirty="0"/>
          </a:p>
        </p:txBody>
      </p:sp>
      <p:sp>
        <p:nvSpPr>
          <p:cNvPr id="3" name="Content Placeholder 2">
            <a:extLst>
              <a:ext uri="{FF2B5EF4-FFF2-40B4-BE49-F238E27FC236}">
                <a16:creationId xmlns:a16="http://schemas.microsoft.com/office/drawing/2014/main" id="{8C2C2EE5-AB3B-F37B-FF0D-701C760F98CA}"/>
              </a:ext>
            </a:extLst>
          </p:cNvPr>
          <p:cNvSpPr>
            <a:spLocks noGrp="1"/>
          </p:cNvSpPr>
          <p:nvPr>
            <p:ph idx="1"/>
          </p:nvPr>
        </p:nvSpPr>
        <p:spPr/>
        <p:txBody>
          <a:bodyPr/>
          <a:lstStyle/>
          <a:p>
            <a:endParaRPr lang="en-US" dirty="0"/>
          </a:p>
        </p:txBody>
      </p:sp>
      <p:sp>
        <p:nvSpPr>
          <p:cNvPr id="50" name="Rectangle 49">
            <a:extLst>
              <a:ext uri="{FF2B5EF4-FFF2-40B4-BE49-F238E27FC236}">
                <a16:creationId xmlns:a16="http://schemas.microsoft.com/office/drawing/2014/main" id="{BE95E8BB-708D-2DE4-689E-910320532AB6}"/>
              </a:ext>
            </a:extLst>
          </p:cNvPr>
          <p:cNvSpPr/>
          <p:nvPr/>
        </p:nvSpPr>
        <p:spPr>
          <a:xfrm>
            <a:off x="2675697" y="4021463"/>
            <a:ext cx="2951009" cy="26048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t"/>
          <a:lstStyle/>
          <a:p>
            <a:pPr algn="ctr"/>
            <a:r>
              <a:rPr lang="fr-BE" sz="3200" dirty="0" err="1"/>
              <a:t>nextNote</a:t>
            </a:r>
            <a:r>
              <a:rPr lang="fr-BE" sz="3200" dirty="0"/>
              <a:t>()</a:t>
            </a:r>
            <a:endParaRPr lang="en-US" dirty="0"/>
          </a:p>
        </p:txBody>
      </p:sp>
      <p:pic>
        <p:nvPicPr>
          <p:cNvPr id="4" name="Picture 3">
            <a:extLst>
              <a:ext uri="{FF2B5EF4-FFF2-40B4-BE49-F238E27FC236}">
                <a16:creationId xmlns:a16="http://schemas.microsoft.com/office/drawing/2014/main" id="{75EFE75D-6CF5-5231-618F-70E4FA39444D}"/>
              </a:ext>
            </a:extLst>
          </p:cNvPr>
          <p:cNvPicPr>
            <a:picLocks noChangeAspect="1"/>
          </p:cNvPicPr>
          <p:nvPr/>
        </p:nvPicPr>
        <p:blipFill>
          <a:blip r:embed="rId2"/>
          <a:stretch>
            <a:fillRect/>
          </a:stretch>
        </p:blipFill>
        <p:spPr>
          <a:xfrm>
            <a:off x="5866517" y="0"/>
            <a:ext cx="6325483" cy="3648584"/>
          </a:xfrm>
          <a:prstGeom prst="rect">
            <a:avLst/>
          </a:prstGeom>
        </p:spPr>
      </p:pic>
      <p:pic>
        <p:nvPicPr>
          <p:cNvPr id="6" name="Picture 5">
            <a:extLst>
              <a:ext uri="{FF2B5EF4-FFF2-40B4-BE49-F238E27FC236}">
                <a16:creationId xmlns:a16="http://schemas.microsoft.com/office/drawing/2014/main" id="{0BC8E328-EB6A-8481-9D10-4188B0B3DC1C}"/>
              </a:ext>
            </a:extLst>
          </p:cNvPr>
          <p:cNvPicPr>
            <a:picLocks noChangeAspect="1"/>
          </p:cNvPicPr>
          <p:nvPr/>
        </p:nvPicPr>
        <p:blipFill>
          <a:blip r:embed="rId3"/>
          <a:stretch>
            <a:fillRect/>
          </a:stretch>
        </p:blipFill>
        <p:spPr>
          <a:xfrm>
            <a:off x="-1" y="895739"/>
            <a:ext cx="4757248" cy="2287638"/>
          </a:xfrm>
          <a:prstGeom prst="rect">
            <a:avLst/>
          </a:prstGeom>
        </p:spPr>
      </p:pic>
      <p:sp>
        <p:nvSpPr>
          <p:cNvPr id="7" name="Rectangle 6">
            <a:extLst>
              <a:ext uri="{FF2B5EF4-FFF2-40B4-BE49-F238E27FC236}">
                <a16:creationId xmlns:a16="http://schemas.microsoft.com/office/drawing/2014/main" id="{9DBB84A0-3FC0-DC3E-EAE8-91BAA79FC031}"/>
              </a:ext>
            </a:extLst>
          </p:cNvPr>
          <p:cNvSpPr/>
          <p:nvPr/>
        </p:nvSpPr>
        <p:spPr>
          <a:xfrm>
            <a:off x="3994232" y="5323891"/>
            <a:ext cx="1324708" cy="8440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200" dirty="0"/>
              <a:t>VCO</a:t>
            </a:r>
            <a:endParaRPr lang="en-US" dirty="0"/>
          </a:p>
        </p:txBody>
      </p:sp>
      <p:sp>
        <p:nvSpPr>
          <p:cNvPr id="8" name="Flowchart: Extract 7">
            <a:extLst>
              <a:ext uri="{FF2B5EF4-FFF2-40B4-BE49-F238E27FC236}">
                <a16:creationId xmlns:a16="http://schemas.microsoft.com/office/drawing/2014/main" id="{DF318065-85DB-4581-D945-0708356794A9}"/>
              </a:ext>
            </a:extLst>
          </p:cNvPr>
          <p:cNvSpPr/>
          <p:nvPr/>
        </p:nvSpPr>
        <p:spPr>
          <a:xfrm rot="5400000">
            <a:off x="6480303" y="4951684"/>
            <a:ext cx="1758462" cy="1588477"/>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BE" dirty="0"/>
              <a:t>Output</a:t>
            </a:r>
            <a:r>
              <a:rPr lang="fr-BE" sz="2800" dirty="0"/>
              <a:t> VCA</a:t>
            </a:r>
            <a:endParaRPr lang="en-US" dirty="0"/>
          </a:p>
        </p:txBody>
      </p:sp>
      <p:sp>
        <p:nvSpPr>
          <p:cNvPr id="9" name="Rectangle 8">
            <a:extLst>
              <a:ext uri="{FF2B5EF4-FFF2-40B4-BE49-F238E27FC236}">
                <a16:creationId xmlns:a16="http://schemas.microsoft.com/office/drawing/2014/main" id="{8FBF1C0C-752C-3D3B-8570-FB542DB27535}"/>
              </a:ext>
            </a:extLst>
          </p:cNvPr>
          <p:cNvSpPr/>
          <p:nvPr/>
        </p:nvSpPr>
        <p:spPr>
          <a:xfrm>
            <a:off x="8937423" y="5157627"/>
            <a:ext cx="1864443" cy="11765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10" name="Straight Arrow Connector 9">
            <a:extLst>
              <a:ext uri="{FF2B5EF4-FFF2-40B4-BE49-F238E27FC236}">
                <a16:creationId xmlns:a16="http://schemas.microsoft.com/office/drawing/2014/main" id="{314D9F60-6F79-58E0-D90E-CE9D937D88F6}"/>
              </a:ext>
            </a:extLst>
          </p:cNvPr>
          <p:cNvCxnSpPr>
            <a:stCxn id="7" idx="3"/>
            <a:endCxn id="8" idx="2"/>
          </p:cNvCxnSpPr>
          <p:nvPr/>
        </p:nvCxnSpPr>
        <p:spPr>
          <a:xfrm>
            <a:off x="5318940" y="5745922"/>
            <a:ext cx="1246356" cy="1"/>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2F46587C-EB84-C026-2D54-63837C4098C0}"/>
              </a:ext>
            </a:extLst>
          </p:cNvPr>
          <p:cNvCxnSpPr>
            <a:cxnSpLocks/>
            <a:stCxn id="8" idx="0"/>
            <a:endCxn id="9" idx="1"/>
          </p:cNvCxnSpPr>
          <p:nvPr/>
        </p:nvCxnSpPr>
        <p:spPr>
          <a:xfrm flipV="1">
            <a:off x="8153773" y="5745921"/>
            <a:ext cx="783650" cy="2"/>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5" name="TextBox 44">
            <a:extLst>
              <a:ext uri="{FF2B5EF4-FFF2-40B4-BE49-F238E27FC236}">
                <a16:creationId xmlns:a16="http://schemas.microsoft.com/office/drawing/2014/main" id="{127094CE-7698-6005-376F-7CBFA8B4CFF8}"/>
              </a:ext>
            </a:extLst>
          </p:cNvPr>
          <p:cNvSpPr txBox="1"/>
          <p:nvPr/>
        </p:nvSpPr>
        <p:spPr>
          <a:xfrm>
            <a:off x="3547432" y="4697809"/>
            <a:ext cx="1411228" cy="369332"/>
          </a:xfrm>
          <a:prstGeom prst="rect">
            <a:avLst/>
          </a:prstGeom>
          <a:noFill/>
        </p:spPr>
        <p:txBody>
          <a:bodyPr wrap="square" rtlCol="0">
            <a:spAutoFit/>
          </a:bodyPr>
          <a:lstStyle/>
          <a:p>
            <a:pPr algn="ctr"/>
            <a:r>
              <a:rPr lang="fr-BE" dirty="0">
                <a:solidFill>
                  <a:schemeClr val="bg1"/>
                </a:solidFill>
              </a:rPr>
              <a:t>fréquence</a:t>
            </a:r>
            <a:endParaRPr lang="en-US" dirty="0">
              <a:solidFill>
                <a:schemeClr val="bg1"/>
              </a:solidFill>
            </a:endParaRPr>
          </a:p>
        </p:txBody>
      </p:sp>
      <p:sp>
        <p:nvSpPr>
          <p:cNvPr id="46" name="TextBox 45">
            <a:extLst>
              <a:ext uri="{FF2B5EF4-FFF2-40B4-BE49-F238E27FC236}">
                <a16:creationId xmlns:a16="http://schemas.microsoft.com/office/drawing/2014/main" id="{C5E63AFC-09CC-0017-C63F-18C80FD1A796}"/>
              </a:ext>
            </a:extLst>
          </p:cNvPr>
          <p:cNvSpPr txBox="1"/>
          <p:nvPr/>
        </p:nvSpPr>
        <p:spPr>
          <a:xfrm>
            <a:off x="6565295" y="4020298"/>
            <a:ext cx="1324708" cy="523220"/>
          </a:xfrm>
          <a:prstGeom prst="rect">
            <a:avLst/>
          </a:prstGeom>
          <a:noFill/>
        </p:spPr>
        <p:txBody>
          <a:bodyPr wrap="square" rtlCol="0">
            <a:spAutoFit/>
          </a:bodyPr>
          <a:lstStyle/>
          <a:p>
            <a:pPr algn="ctr"/>
            <a:r>
              <a:rPr lang="fr-BE" sz="2800" dirty="0">
                <a:solidFill>
                  <a:schemeClr val="bg1"/>
                </a:solidFill>
              </a:rPr>
              <a:t>gain</a:t>
            </a:r>
            <a:endParaRPr lang="en-US" dirty="0">
              <a:solidFill>
                <a:schemeClr val="bg1"/>
              </a:solidFill>
            </a:endParaRPr>
          </a:p>
        </p:txBody>
      </p:sp>
      <p:cxnSp>
        <p:nvCxnSpPr>
          <p:cNvPr id="47" name="Straight Arrow Connector 46">
            <a:extLst>
              <a:ext uri="{FF2B5EF4-FFF2-40B4-BE49-F238E27FC236}">
                <a16:creationId xmlns:a16="http://schemas.microsoft.com/office/drawing/2014/main" id="{23DBDC56-8D32-BBAE-422D-2947595F3378}"/>
              </a:ext>
            </a:extLst>
          </p:cNvPr>
          <p:cNvCxnSpPr/>
          <p:nvPr/>
        </p:nvCxnSpPr>
        <p:spPr>
          <a:xfrm>
            <a:off x="7249298" y="4572901"/>
            <a:ext cx="0" cy="698174"/>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73A32D49-E5E8-1444-88D8-AE037155AD2B}"/>
              </a:ext>
            </a:extLst>
          </p:cNvPr>
          <p:cNvCxnSpPr>
            <a:cxnSpLocks/>
          </p:cNvCxnSpPr>
          <p:nvPr/>
        </p:nvCxnSpPr>
        <p:spPr>
          <a:xfrm>
            <a:off x="4869457" y="4543518"/>
            <a:ext cx="0" cy="766612"/>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49" name="TextBox 48">
            <a:extLst>
              <a:ext uri="{FF2B5EF4-FFF2-40B4-BE49-F238E27FC236}">
                <a16:creationId xmlns:a16="http://schemas.microsoft.com/office/drawing/2014/main" id="{04C65B0E-D713-B258-53A1-B6F59AC5CE8B}"/>
              </a:ext>
            </a:extLst>
          </p:cNvPr>
          <p:cNvSpPr txBox="1"/>
          <p:nvPr/>
        </p:nvSpPr>
        <p:spPr>
          <a:xfrm>
            <a:off x="3521525" y="4081853"/>
            <a:ext cx="2232474" cy="461665"/>
          </a:xfrm>
          <a:prstGeom prst="rect">
            <a:avLst/>
          </a:prstGeom>
          <a:noFill/>
        </p:spPr>
        <p:txBody>
          <a:bodyPr wrap="square" rtlCol="0">
            <a:spAutoFit/>
          </a:bodyPr>
          <a:lstStyle/>
          <a:p>
            <a:pPr algn="ctr"/>
            <a:r>
              <a:rPr lang="fr-BE" sz="2400" dirty="0" err="1">
                <a:solidFill>
                  <a:schemeClr val="bg1"/>
                </a:solidFill>
              </a:rPr>
              <a:t>Random</a:t>
            </a:r>
            <a:r>
              <a:rPr lang="fr-BE" sz="2400" dirty="0">
                <a:solidFill>
                  <a:schemeClr val="bg1"/>
                </a:solidFill>
              </a:rPr>
              <a:t> note</a:t>
            </a:r>
            <a:endParaRPr lang="en-US" sz="1600" dirty="0">
              <a:solidFill>
                <a:schemeClr val="bg1"/>
              </a:solidFill>
            </a:endParaRPr>
          </a:p>
        </p:txBody>
      </p:sp>
      <p:cxnSp>
        <p:nvCxnSpPr>
          <p:cNvPr id="55" name="Straight Arrow Connector 54">
            <a:extLst>
              <a:ext uri="{FF2B5EF4-FFF2-40B4-BE49-F238E27FC236}">
                <a16:creationId xmlns:a16="http://schemas.microsoft.com/office/drawing/2014/main" id="{8D9641DA-0627-A6B4-9B0A-6D3608FCB9D1}"/>
              </a:ext>
            </a:extLst>
          </p:cNvPr>
          <p:cNvCxnSpPr/>
          <p:nvPr/>
        </p:nvCxnSpPr>
        <p:spPr>
          <a:xfrm>
            <a:off x="1421176" y="4461831"/>
            <a:ext cx="1254521" cy="0"/>
          </a:xfrm>
          <a:prstGeom prst="straightConnector1">
            <a:avLst/>
          </a:prstGeom>
          <a:ln>
            <a:tailEnd type="triangle" w="lg" len="lg"/>
          </a:ln>
        </p:spPr>
        <p:style>
          <a:lnRef idx="3">
            <a:schemeClr val="accent4"/>
          </a:lnRef>
          <a:fillRef idx="0">
            <a:schemeClr val="accent4"/>
          </a:fillRef>
          <a:effectRef idx="2">
            <a:schemeClr val="accent4"/>
          </a:effectRef>
          <a:fontRef idx="minor">
            <a:schemeClr val="tx1"/>
          </a:fontRef>
        </p:style>
      </p:cxnSp>
      <p:sp>
        <p:nvSpPr>
          <p:cNvPr id="57" name="TextBox 56">
            <a:extLst>
              <a:ext uri="{FF2B5EF4-FFF2-40B4-BE49-F238E27FC236}">
                <a16:creationId xmlns:a16="http://schemas.microsoft.com/office/drawing/2014/main" id="{5EEA46E9-F5D1-1BED-73F1-660E7CF38F23}"/>
              </a:ext>
            </a:extLst>
          </p:cNvPr>
          <p:cNvSpPr txBox="1"/>
          <p:nvPr/>
        </p:nvSpPr>
        <p:spPr>
          <a:xfrm>
            <a:off x="831229" y="4040982"/>
            <a:ext cx="1695838" cy="830997"/>
          </a:xfrm>
          <a:prstGeom prst="rect">
            <a:avLst/>
          </a:prstGeom>
          <a:noFill/>
        </p:spPr>
        <p:txBody>
          <a:bodyPr wrap="square" rtlCol="0">
            <a:spAutoFit/>
          </a:bodyPr>
          <a:lstStyle/>
          <a:p>
            <a:pPr algn="ctr"/>
            <a:r>
              <a:rPr lang="fr-BE" sz="2400" dirty="0">
                <a:solidFill>
                  <a:schemeClr val="bg1"/>
                </a:solidFill>
              </a:rPr>
              <a:t>VCO </a:t>
            </a:r>
            <a:r>
              <a:rPr lang="fr-BE" sz="2400" dirty="0" err="1">
                <a:solidFill>
                  <a:schemeClr val="bg1"/>
                </a:solidFill>
              </a:rPr>
              <a:t>ended</a:t>
            </a:r>
            <a:r>
              <a:rPr lang="fr-BE" sz="2400" dirty="0">
                <a:solidFill>
                  <a:schemeClr val="bg1"/>
                </a:solidFill>
              </a:rPr>
              <a:t> </a:t>
            </a:r>
            <a:r>
              <a:rPr lang="fr-BE" sz="2400" dirty="0" err="1">
                <a:solidFill>
                  <a:schemeClr val="bg1"/>
                </a:solidFill>
              </a:rPr>
              <a:t>event</a:t>
            </a:r>
            <a:endParaRPr lang="en-US" sz="2400" dirty="0">
              <a:solidFill>
                <a:schemeClr val="bg1"/>
              </a:solidFill>
            </a:endParaRPr>
          </a:p>
        </p:txBody>
      </p:sp>
    </p:spTree>
    <p:extLst>
      <p:ext uri="{BB962C8B-B14F-4D97-AF65-F5344CB8AC3E}">
        <p14:creationId xmlns:p14="http://schemas.microsoft.com/office/powerpoint/2010/main" val="868423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C64A-4CBA-439D-D4CC-A93C4808D2EE}"/>
              </a:ext>
            </a:extLst>
          </p:cNvPr>
          <p:cNvSpPr>
            <a:spLocks noGrp="1"/>
          </p:cNvSpPr>
          <p:nvPr>
            <p:ph type="title"/>
          </p:nvPr>
        </p:nvSpPr>
        <p:spPr/>
        <p:txBody>
          <a:bodyPr/>
          <a:lstStyle/>
          <a:p>
            <a:r>
              <a:rPr lang="fr-BE" dirty="0"/>
              <a:t>ADSR (enveloppe)</a:t>
            </a:r>
            <a:endParaRPr lang="en-US" dirty="0"/>
          </a:p>
        </p:txBody>
      </p:sp>
      <p:sp>
        <p:nvSpPr>
          <p:cNvPr id="3" name="Content Placeholder 2">
            <a:extLst>
              <a:ext uri="{FF2B5EF4-FFF2-40B4-BE49-F238E27FC236}">
                <a16:creationId xmlns:a16="http://schemas.microsoft.com/office/drawing/2014/main" id="{8FEF1384-B2EB-1C84-3B4A-6233CD6E97D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C6E373A-352F-3A97-BE13-69E5843C8D41}"/>
              </a:ext>
            </a:extLst>
          </p:cNvPr>
          <p:cNvPicPr>
            <a:picLocks noChangeAspect="1"/>
          </p:cNvPicPr>
          <p:nvPr/>
        </p:nvPicPr>
        <p:blipFill>
          <a:blip r:embed="rId2"/>
          <a:stretch>
            <a:fillRect/>
          </a:stretch>
        </p:blipFill>
        <p:spPr>
          <a:xfrm>
            <a:off x="80786" y="931740"/>
            <a:ext cx="3596825" cy="2526250"/>
          </a:xfrm>
          <a:prstGeom prst="rect">
            <a:avLst/>
          </a:prstGeom>
        </p:spPr>
      </p:pic>
      <p:sp>
        <p:nvSpPr>
          <p:cNvPr id="6" name="TextBox 5">
            <a:extLst>
              <a:ext uri="{FF2B5EF4-FFF2-40B4-BE49-F238E27FC236}">
                <a16:creationId xmlns:a16="http://schemas.microsoft.com/office/drawing/2014/main" id="{61680E49-76FC-4630-B805-569B4FB69605}"/>
              </a:ext>
            </a:extLst>
          </p:cNvPr>
          <p:cNvSpPr txBox="1"/>
          <p:nvPr/>
        </p:nvSpPr>
        <p:spPr>
          <a:xfrm>
            <a:off x="871984" y="3465001"/>
            <a:ext cx="2449197" cy="369332"/>
          </a:xfrm>
          <a:prstGeom prst="rect">
            <a:avLst/>
          </a:prstGeom>
          <a:noFill/>
        </p:spPr>
        <p:txBody>
          <a:bodyPr wrap="none" rtlCol="0">
            <a:spAutoFit/>
          </a:bodyPr>
          <a:lstStyle/>
          <a:p>
            <a:r>
              <a:rPr lang="fr-BE" dirty="0">
                <a:solidFill>
                  <a:schemeClr val="bg1"/>
                </a:solidFill>
              </a:rPr>
              <a:t>Image source: </a:t>
            </a:r>
            <a:r>
              <a:rPr lang="fr-BE" dirty="0" err="1">
                <a:solidFill>
                  <a:schemeClr val="bg1"/>
                </a:solidFill>
              </a:rPr>
              <a:t>wikipedia</a:t>
            </a:r>
            <a:endParaRPr lang="en-US" dirty="0">
              <a:solidFill>
                <a:schemeClr val="bg1"/>
              </a:solidFill>
            </a:endParaRPr>
          </a:p>
        </p:txBody>
      </p:sp>
      <p:pic>
        <p:nvPicPr>
          <p:cNvPr id="10" name="Picture 9">
            <a:extLst>
              <a:ext uri="{FF2B5EF4-FFF2-40B4-BE49-F238E27FC236}">
                <a16:creationId xmlns:a16="http://schemas.microsoft.com/office/drawing/2014/main" id="{33693095-3379-0079-242B-672593A143B9}"/>
              </a:ext>
            </a:extLst>
          </p:cNvPr>
          <p:cNvPicPr>
            <a:picLocks noChangeAspect="1"/>
          </p:cNvPicPr>
          <p:nvPr/>
        </p:nvPicPr>
        <p:blipFill>
          <a:blip r:embed="rId3"/>
          <a:stretch>
            <a:fillRect/>
          </a:stretch>
        </p:blipFill>
        <p:spPr>
          <a:xfrm>
            <a:off x="5736115" y="131675"/>
            <a:ext cx="6455884" cy="3105761"/>
          </a:xfrm>
          <a:prstGeom prst="rect">
            <a:avLst/>
          </a:prstGeom>
        </p:spPr>
      </p:pic>
      <p:sp>
        <p:nvSpPr>
          <p:cNvPr id="11" name="Rectangle 10">
            <a:extLst>
              <a:ext uri="{FF2B5EF4-FFF2-40B4-BE49-F238E27FC236}">
                <a16:creationId xmlns:a16="http://schemas.microsoft.com/office/drawing/2014/main" id="{B7E0930B-6D1D-9F4D-0FA0-38DAC5A43783}"/>
              </a:ext>
            </a:extLst>
          </p:cNvPr>
          <p:cNvSpPr/>
          <p:nvPr/>
        </p:nvSpPr>
        <p:spPr>
          <a:xfrm>
            <a:off x="4215434" y="4706936"/>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osc1</a:t>
            </a:r>
            <a:endParaRPr lang="en-US" dirty="0"/>
          </a:p>
        </p:txBody>
      </p:sp>
      <p:sp>
        <p:nvSpPr>
          <p:cNvPr id="12" name="Rectangle 11">
            <a:extLst>
              <a:ext uri="{FF2B5EF4-FFF2-40B4-BE49-F238E27FC236}">
                <a16:creationId xmlns:a16="http://schemas.microsoft.com/office/drawing/2014/main" id="{88CC3018-E4EE-4B8B-951C-0C02794A4A4F}"/>
              </a:ext>
            </a:extLst>
          </p:cNvPr>
          <p:cNvSpPr/>
          <p:nvPr/>
        </p:nvSpPr>
        <p:spPr>
          <a:xfrm>
            <a:off x="9428759" y="4788673"/>
            <a:ext cx="2627129" cy="86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sp>
        <p:nvSpPr>
          <p:cNvPr id="14" name="Rectangle 13">
            <a:extLst>
              <a:ext uri="{FF2B5EF4-FFF2-40B4-BE49-F238E27FC236}">
                <a16:creationId xmlns:a16="http://schemas.microsoft.com/office/drawing/2014/main" id="{FCE5E32E-BF09-BDBE-3F99-9EFC2B3154FB}"/>
              </a:ext>
            </a:extLst>
          </p:cNvPr>
          <p:cNvSpPr/>
          <p:nvPr/>
        </p:nvSpPr>
        <p:spPr>
          <a:xfrm>
            <a:off x="50644" y="4663135"/>
            <a:ext cx="1051043" cy="21344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LFO</a:t>
            </a:r>
            <a:endParaRPr lang="en-US" dirty="0"/>
          </a:p>
        </p:txBody>
      </p:sp>
      <p:sp>
        <p:nvSpPr>
          <p:cNvPr id="15" name="Rectangle 14">
            <a:extLst>
              <a:ext uri="{FF2B5EF4-FFF2-40B4-BE49-F238E27FC236}">
                <a16:creationId xmlns:a16="http://schemas.microsoft.com/office/drawing/2014/main" id="{10109B1F-E7A4-AD72-7756-8AE8CC2B7743}"/>
              </a:ext>
            </a:extLst>
          </p:cNvPr>
          <p:cNvSpPr/>
          <p:nvPr/>
        </p:nvSpPr>
        <p:spPr>
          <a:xfrm>
            <a:off x="1830718" y="4663135"/>
            <a:ext cx="1846893" cy="1232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err="1"/>
              <a:t>Random</a:t>
            </a:r>
            <a:r>
              <a:rPr lang="fr-BE" sz="3200" dirty="0"/>
              <a:t> note</a:t>
            </a:r>
            <a:endParaRPr lang="en-US" sz="1600" dirty="0"/>
          </a:p>
        </p:txBody>
      </p:sp>
      <p:cxnSp>
        <p:nvCxnSpPr>
          <p:cNvPr id="16" name="Straight Arrow Connector 15">
            <a:extLst>
              <a:ext uri="{FF2B5EF4-FFF2-40B4-BE49-F238E27FC236}">
                <a16:creationId xmlns:a16="http://schemas.microsoft.com/office/drawing/2014/main" id="{AC5379C2-315B-F06E-6999-B0660FBD8248}"/>
              </a:ext>
            </a:extLst>
          </p:cNvPr>
          <p:cNvCxnSpPr>
            <a:cxnSpLocks/>
          </p:cNvCxnSpPr>
          <p:nvPr/>
        </p:nvCxnSpPr>
        <p:spPr>
          <a:xfrm>
            <a:off x="3677611" y="5547285"/>
            <a:ext cx="537822" cy="0"/>
          </a:xfrm>
          <a:prstGeom prst="straightConnector1">
            <a:avLst/>
          </a:prstGeom>
          <a:ln w="85725" cmpd="dbl">
            <a:solidFill>
              <a:schemeClr val="accent6">
                <a:lumMod val="60000"/>
                <a:lumOff val="4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CCF83A23-E1F6-81DA-8A7B-17CBCDCBF566}"/>
              </a:ext>
            </a:extLst>
          </p:cNvPr>
          <p:cNvSpPr txBox="1"/>
          <p:nvPr/>
        </p:nvSpPr>
        <p:spPr>
          <a:xfrm>
            <a:off x="4215433" y="5324945"/>
            <a:ext cx="1130631" cy="369332"/>
          </a:xfrm>
          <a:prstGeom prst="rect">
            <a:avLst/>
          </a:prstGeom>
          <a:noFill/>
        </p:spPr>
        <p:txBody>
          <a:bodyPr wrap="none" rtlCol="0">
            <a:spAutoFit/>
          </a:bodyPr>
          <a:lstStyle/>
          <a:p>
            <a:r>
              <a:rPr lang="fr-BE" dirty="0" err="1">
                <a:solidFill>
                  <a:schemeClr val="bg1"/>
                </a:solidFill>
              </a:rPr>
              <a:t>frequency</a:t>
            </a:r>
            <a:endParaRPr lang="en-US" dirty="0">
              <a:solidFill>
                <a:schemeClr val="bg1"/>
              </a:solidFill>
            </a:endParaRPr>
          </a:p>
        </p:txBody>
      </p:sp>
      <p:cxnSp>
        <p:nvCxnSpPr>
          <p:cNvPr id="18" name="Straight Arrow Connector 17">
            <a:extLst>
              <a:ext uri="{FF2B5EF4-FFF2-40B4-BE49-F238E27FC236}">
                <a16:creationId xmlns:a16="http://schemas.microsoft.com/office/drawing/2014/main" id="{A8096BB1-57F9-7D5C-6953-7FA1966ACCD7}"/>
              </a:ext>
            </a:extLst>
          </p:cNvPr>
          <p:cNvCxnSpPr>
            <a:cxnSpLocks/>
          </p:cNvCxnSpPr>
          <p:nvPr/>
        </p:nvCxnSpPr>
        <p:spPr>
          <a:xfrm>
            <a:off x="1101687" y="5573253"/>
            <a:ext cx="760164" cy="0"/>
          </a:xfrm>
          <a:prstGeom prst="straightConnector1">
            <a:avLst/>
          </a:prstGeom>
          <a:ln w="85725" cmpd="dbl">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19" name="Rectangle 18">
            <a:extLst>
              <a:ext uri="{FF2B5EF4-FFF2-40B4-BE49-F238E27FC236}">
                <a16:creationId xmlns:a16="http://schemas.microsoft.com/office/drawing/2014/main" id="{1BE72C05-C190-EDA5-A5EC-8047930D33ED}"/>
              </a:ext>
            </a:extLst>
          </p:cNvPr>
          <p:cNvSpPr/>
          <p:nvPr/>
        </p:nvSpPr>
        <p:spPr>
          <a:xfrm>
            <a:off x="6344446" y="4788672"/>
            <a:ext cx="2627129" cy="86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600" dirty="0"/>
              <a:t>VCA</a:t>
            </a:r>
            <a:endParaRPr lang="en-US" dirty="0"/>
          </a:p>
        </p:txBody>
      </p:sp>
      <p:cxnSp>
        <p:nvCxnSpPr>
          <p:cNvPr id="20" name="Straight Arrow Connector 19">
            <a:extLst>
              <a:ext uri="{FF2B5EF4-FFF2-40B4-BE49-F238E27FC236}">
                <a16:creationId xmlns:a16="http://schemas.microsoft.com/office/drawing/2014/main" id="{C8F61E98-6DA6-DEB6-309A-013056C766F5}"/>
              </a:ext>
            </a:extLst>
          </p:cNvPr>
          <p:cNvCxnSpPr>
            <a:cxnSpLocks/>
            <a:stCxn id="19" idx="3"/>
            <a:endCxn id="12" idx="1"/>
          </p:cNvCxnSpPr>
          <p:nvPr/>
        </p:nvCxnSpPr>
        <p:spPr>
          <a:xfrm>
            <a:off x="8971575" y="5222272"/>
            <a:ext cx="457184" cy="1"/>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a:extLst>
              <a:ext uri="{FF2B5EF4-FFF2-40B4-BE49-F238E27FC236}">
                <a16:creationId xmlns:a16="http://schemas.microsoft.com/office/drawing/2014/main" id="{32B9BA60-7890-A35A-5467-65C090ACDE4B}"/>
              </a:ext>
            </a:extLst>
          </p:cNvPr>
          <p:cNvSpPr/>
          <p:nvPr/>
        </p:nvSpPr>
        <p:spPr>
          <a:xfrm>
            <a:off x="6344445" y="6007823"/>
            <a:ext cx="2627129" cy="7897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fr-BE" sz="3600" dirty="0"/>
              <a:t>ADSR</a:t>
            </a:r>
            <a:endParaRPr lang="en-US" dirty="0"/>
          </a:p>
        </p:txBody>
      </p:sp>
      <p:sp>
        <p:nvSpPr>
          <p:cNvPr id="22" name="TextBox 21">
            <a:extLst>
              <a:ext uri="{FF2B5EF4-FFF2-40B4-BE49-F238E27FC236}">
                <a16:creationId xmlns:a16="http://schemas.microsoft.com/office/drawing/2014/main" id="{35883335-7046-2D6D-20BB-9427FA512CD6}"/>
              </a:ext>
            </a:extLst>
          </p:cNvPr>
          <p:cNvSpPr txBox="1"/>
          <p:nvPr/>
        </p:nvSpPr>
        <p:spPr>
          <a:xfrm>
            <a:off x="6229686" y="6262220"/>
            <a:ext cx="865177" cy="369332"/>
          </a:xfrm>
          <a:prstGeom prst="rect">
            <a:avLst/>
          </a:prstGeom>
          <a:noFill/>
        </p:spPr>
        <p:txBody>
          <a:bodyPr wrap="square" rtlCol="0">
            <a:spAutoFit/>
          </a:bodyPr>
          <a:lstStyle/>
          <a:p>
            <a:pPr algn="ctr"/>
            <a:r>
              <a:rPr lang="fr-BE" dirty="0" err="1">
                <a:solidFill>
                  <a:schemeClr val="bg1"/>
                </a:solidFill>
              </a:rPr>
              <a:t>gate</a:t>
            </a:r>
            <a:endParaRPr lang="en-US" dirty="0">
              <a:solidFill>
                <a:schemeClr val="bg1"/>
              </a:solidFill>
            </a:endParaRPr>
          </a:p>
        </p:txBody>
      </p:sp>
      <p:sp>
        <p:nvSpPr>
          <p:cNvPr id="23" name="TextBox 22">
            <a:extLst>
              <a:ext uri="{FF2B5EF4-FFF2-40B4-BE49-F238E27FC236}">
                <a16:creationId xmlns:a16="http://schemas.microsoft.com/office/drawing/2014/main" id="{A7168236-62DE-1675-769D-C99EFC5D65AE}"/>
              </a:ext>
            </a:extLst>
          </p:cNvPr>
          <p:cNvSpPr txBox="1"/>
          <p:nvPr/>
        </p:nvSpPr>
        <p:spPr>
          <a:xfrm>
            <a:off x="6754334" y="5279366"/>
            <a:ext cx="903677" cy="369332"/>
          </a:xfrm>
          <a:prstGeom prst="rect">
            <a:avLst/>
          </a:prstGeom>
          <a:noFill/>
        </p:spPr>
        <p:txBody>
          <a:bodyPr wrap="square" rtlCol="0">
            <a:spAutoFit/>
          </a:bodyPr>
          <a:lstStyle/>
          <a:p>
            <a:pPr algn="ctr"/>
            <a:r>
              <a:rPr lang="fr-BE" dirty="0">
                <a:solidFill>
                  <a:schemeClr val="bg1"/>
                </a:solidFill>
              </a:rPr>
              <a:t>gain</a:t>
            </a:r>
            <a:endParaRPr lang="en-US" dirty="0">
              <a:solidFill>
                <a:schemeClr val="bg1"/>
              </a:solidFill>
            </a:endParaRPr>
          </a:p>
        </p:txBody>
      </p:sp>
      <p:cxnSp>
        <p:nvCxnSpPr>
          <p:cNvPr id="32" name="Straight Arrow Connector 31">
            <a:extLst>
              <a:ext uri="{FF2B5EF4-FFF2-40B4-BE49-F238E27FC236}">
                <a16:creationId xmlns:a16="http://schemas.microsoft.com/office/drawing/2014/main" id="{D9D8A881-0802-AB2D-8C89-B8D743496E0C}"/>
              </a:ext>
            </a:extLst>
          </p:cNvPr>
          <p:cNvCxnSpPr>
            <a:cxnSpLocks/>
          </p:cNvCxnSpPr>
          <p:nvPr/>
        </p:nvCxnSpPr>
        <p:spPr>
          <a:xfrm>
            <a:off x="1101687" y="6446793"/>
            <a:ext cx="5242758" cy="0"/>
          </a:xfrm>
          <a:prstGeom prst="straightConnector1">
            <a:avLst/>
          </a:prstGeom>
          <a:ln w="85725" cmpd="dbl">
            <a:solidFill>
              <a:schemeClr val="accent4"/>
            </a:solidFill>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0E725DFB-6F6B-E245-2C9F-7DCC29955DB5}"/>
              </a:ext>
            </a:extLst>
          </p:cNvPr>
          <p:cNvCxnSpPr>
            <a:cxnSpLocks/>
            <a:endCxn id="19" idx="1"/>
          </p:cNvCxnSpPr>
          <p:nvPr/>
        </p:nvCxnSpPr>
        <p:spPr>
          <a:xfrm>
            <a:off x="5766916" y="5222272"/>
            <a:ext cx="577530"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52E73718-0ABB-8C35-6DFA-AC20D0F0971A}"/>
              </a:ext>
            </a:extLst>
          </p:cNvPr>
          <p:cNvCxnSpPr>
            <a:cxnSpLocks/>
            <a:endCxn id="23" idx="2"/>
          </p:cNvCxnSpPr>
          <p:nvPr/>
        </p:nvCxnSpPr>
        <p:spPr>
          <a:xfrm flipV="1">
            <a:off x="7206172" y="5648698"/>
            <a:ext cx="1" cy="351951"/>
          </a:xfrm>
          <a:prstGeom prst="straightConnector1">
            <a:avLst/>
          </a:prstGeom>
          <a:ln w="85725" cmpd="dbl">
            <a:solidFill>
              <a:schemeClr val="accent6">
                <a:lumMod val="60000"/>
                <a:lumOff val="40000"/>
              </a:schemeClr>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5579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A1F7-2BF4-4C70-A30A-9BB498AEB398}"/>
              </a:ext>
            </a:extLst>
          </p:cNvPr>
          <p:cNvSpPr>
            <a:spLocks noGrp="1"/>
          </p:cNvSpPr>
          <p:nvPr>
            <p:ph type="title"/>
          </p:nvPr>
        </p:nvSpPr>
        <p:spPr/>
        <p:txBody>
          <a:bodyPr/>
          <a:lstStyle/>
          <a:p>
            <a:r>
              <a:rPr lang="fr-BE" dirty="0"/>
              <a:t>ADSR en JavaScript</a:t>
            </a:r>
            <a:endParaRPr lang="en-US" dirty="0"/>
          </a:p>
        </p:txBody>
      </p:sp>
      <p:sp>
        <p:nvSpPr>
          <p:cNvPr id="3" name="Content Placeholder 2">
            <a:extLst>
              <a:ext uri="{FF2B5EF4-FFF2-40B4-BE49-F238E27FC236}">
                <a16:creationId xmlns:a16="http://schemas.microsoft.com/office/drawing/2014/main" id="{D2C348C1-3760-DEF1-687A-9DD0FBD26249}"/>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D04F6E1-E080-DC10-8C68-06FA1F218DE6}"/>
              </a:ext>
            </a:extLst>
          </p:cNvPr>
          <p:cNvPicPr>
            <a:picLocks noChangeAspect="1"/>
          </p:cNvPicPr>
          <p:nvPr/>
        </p:nvPicPr>
        <p:blipFill>
          <a:blip r:embed="rId2"/>
          <a:stretch>
            <a:fillRect/>
          </a:stretch>
        </p:blipFill>
        <p:spPr>
          <a:xfrm>
            <a:off x="0" y="895739"/>
            <a:ext cx="12192000" cy="3027433"/>
          </a:xfrm>
          <a:prstGeom prst="rect">
            <a:avLst/>
          </a:prstGeom>
        </p:spPr>
      </p:pic>
      <p:pic>
        <p:nvPicPr>
          <p:cNvPr id="8" name="Picture 7">
            <a:extLst>
              <a:ext uri="{FF2B5EF4-FFF2-40B4-BE49-F238E27FC236}">
                <a16:creationId xmlns:a16="http://schemas.microsoft.com/office/drawing/2014/main" id="{317DE93F-E83B-D080-1117-8B7737BF14DC}"/>
              </a:ext>
            </a:extLst>
          </p:cNvPr>
          <p:cNvPicPr>
            <a:picLocks noChangeAspect="1"/>
          </p:cNvPicPr>
          <p:nvPr/>
        </p:nvPicPr>
        <p:blipFill>
          <a:blip r:embed="rId3"/>
          <a:stretch>
            <a:fillRect/>
          </a:stretch>
        </p:blipFill>
        <p:spPr>
          <a:xfrm>
            <a:off x="224005" y="3955407"/>
            <a:ext cx="3596825" cy="2526250"/>
          </a:xfrm>
          <a:prstGeom prst="rect">
            <a:avLst/>
          </a:prstGeom>
        </p:spPr>
      </p:pic>
      <p:sp>
        <p:nvSpPr>
          <p:cNvPr id="9" name="TextBox 8">
            <a:extLst>
              <a:ext uri="{FF2B5EF4-FFF2-40B4-BE49-F238E27FC236}">
                <a16:creationId xmlns:a16="http://schemas.microsoft.com/office/drawing/2014/main" id="{1A51B775-CC9F-1E7C-10A3-2AE7B57BEDB5}"/>
              </a:ext>
            </a:extLst>
          </p:cNvPr>
          <p:cNvSpPr txBox="1"/>
          <p:nvPr/>
        </p:nvSpPr>
        <p:spPr>
          <a:xfrm>
            <a:off x="1015203" y="6488668"/>
            <a:ext cx="2449197" cy="369332"/>
          </a:xfrm>
          <a:prstGeom prst="rect">
            <a:avLst/>
          </a:prstGeom>
          <a:noFill/>
        </p:spPr>
        <p:txBody>
          <a:bodyPr wrap="none" rtlCol="0">
            <a:spAutoFit/>
          </a:bodyPr>
          <a:lstStyle/>
          <a:p>
            <a:r>
              <a:rPr lang="fr-BE" dirty="0">
                <a:solidFill>
                  <a:schemeClr val="bg1"/>
                </a:solidFill>
              </a:rPr>
              <a:t>Image source: </a:t>
            </a:r>
            <a:r>
              <a:rPr lang="fr-BE" dirty="0" err="1">
                <a:solidFill>
                  <a:schemeClr val="bg1"/>
                </a:solidFill>
              </a:rPr>
              <a:t>wikipedia</a:t>
            </a:r>
            <a:endParaRPr lang="en-US" dirty="0">
              <a:solidFill>
                <a:schemeClr val="bg1"/>
              </a:solidFill>
            </a:endParaRPr>
          </a:p>
        </p:txBody>
      </p:sp>
      <p:sp>
        <p:nvSpPr>
          <p:cNvPr id="11" name="TextBox 10">
            <a:extLst>
              <a:ext uri="{FF2B5EF4-FFF2-40B4-BE49-F238E27FC236}">
                <a16:creationId xmlns:a16="http://schemas.microsoft.com/office/drawing/2014/main" id="{74C0A58C-96C6-1479-731B-579BB460420A}"/>
              </a:ext>
            </a:extLst>
          </p:cNvPr>
          <p:cNvSpPr txBox="1"/>
          <p:nvPr/>
        </p:nvSpPr>
        <p:spPr>
          <a:xfrm>
            <a:off x="6578931" y="4146379"/>
            <a:ext cx="4120738" cy="18158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BE" sz="2800" dirty="0"/>
              <a:t>Utilisation de la méthode  « </a:t>
            </a:r>
            <a:r>
              <a:rPr lang="fr-BE" sz="2800" dirty="0" err="1"/>
              <a:t>LinearRampToValue</a:t>
            </a:r>
            <a:r>
              <a:rPr lang="fr-BE" sz="2800" dirty="0"/>
              <a:t> » de l’</a:t>
            </a:r>
            <a:r>
              <a:rPr lang="fr-BE" sz="2800" dirty="0" err="1"/>
              <a:t>audioParam</a:t>
            </a:r>
            <a:r>
              <a:rPr lang="fr-BE" sz="2800" dirty="0"/>
              <a:t> « gain » pour tracer la courbe</a:t>
            </a:r>
            <a:endParaRPr lang="en-US" sz="2800" dirty="0"/>
          </a:p>
        </p:txBody>
      </p:sp>
    </p:spTree>
    <p:extLst>
      <p:ext uri="{BB962C8B-B14F-4D97-AF65-F5344CB8AC3E}">
        <p14:creationId xmlns:p14="http://schemas.microsoft.com/office/powerpoint/2010/main" val="2610594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2B40-C8C6-BD00-A55C-E233E3018673}"/>
              </a:ext>
            </a:extLst>
          </p:cNvPr>
          <p:cNvSpPr>
            <a:spLocks noGrp="1"/>
          </p:cNvSpPr>
          <p:nvPr>
            <p:ph type="title"/>
          </p:nvPr>
        </p:nvSpPr>
        <p:spPr/>
        <p:txBody>
          <a:bodyPr/>
          <a:lstStyle/>
          <a:p>
            <a:r>
              <a:rPr lang="fr-BE" dirty="0" err="1"/>
              <a:t>Demo</a:t>
            </a:r>
            <a:r>
              <a:rPr lang="fr-BE" dirty="0"/>
              <a:t> 3 ADSR</a:t>
            </a:r>
            <a:endParaRPr lang="en-US" dirty="0"/>
          </a:p>
        </p:txBody>
      </p:sp>
      <p:sp>
        <p:nvSpPr>
          <p:cNvPr id="3" name="Content Placeholder 2">
            <a:extLst>
              <a:ext uri="{FF2B5EF4-FFF2-40B4-BE49-F238E27FC236}">
                <a16:creationId xmlns:a16="http://schemas.microsoft.com/office/drawing/2014/main" id="{8C2C2EE5-AB3B-F37B-FF0D-701C760F98CA}"/>
              </a:ext>
            </a:extLst>
          </p:cNvPr>
          <p:cNvSpPr>
            <a:spLocks noGrp="1"/>
          </p:cNvSpPr>
          <p:nvPr>
            <p:ph idx="1"/>
          </p:nvPr>
        </p:nvSpPr>
        <p:spPr/>
        <p:txBody>
          <a:bodyPr/>
          <a:lstStyle/>
          <a:p>
            <a:endParaRPr lang="en-US" dirty="0"/>
          </a:p>
        </p:txBody>
      </p:sp>
      <p:sp>
        <p:nvSpPr>
          <p:cNvPr id="50" name="Rectangle 49">
            <a:extLst>
              <a:ext uri="{FF2B5EF4-FFF2-40B4-BE49-F238E27FC236}">
                <a16:creationId xmlns:a16="http://schemas.microsoft.com/office/drawing/2014/main" id="{BE95E8BB-708D-2DE4-689E-910320532AB6}"/>
              </a:ext>
            </a:extLst>
          </p:cNvPr>
          <p:cNvSpPr/>
          <p:nvPr/>
        </p:nvSpPr>
        <p:spPr>
          <a:xfrm>
            <a:off x="1864401" y="3812258"/>
            <a:ext cx="4862648" cy="29140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t"/>
          <a:lstStyle/>
          <a:p>
            <a:pPr algn="ctr"/>
            <a:r>
              <a:rPr lang="fr-BE" sz="3200" dirty="0" err="1"/>
              <a:t>nextNote</a:t>
            </a:r>
            <a:r>
              <a:rPr lang="fr-BE" sz="3200" dirty="0"/>
              <a:t>()</a:t>
            </a:r>
            <a:endParaRPr lang="en-US" dirty="0"/>
          </a:p>
        </p:txBody>
      </p:sp>
      <p:sp>
        <p:nvSpPr>
          <p:cNvPr id="7" name="Rectangle 6">
            <a:extLst>
              <a:ext uri="{FF2B5EF4-FFF2-40B4-BE49-F238E27FC236}">
                <a16:creationId xmlns:a16="http://schemas.microsoft.com/office/drawing/2014/main" id="{9DBB84A0-3FC0-DC3E-EAE8-91BAA79FC031}"/>
              </a:ext>
            </a:extLst>
          </p:cNvPr>
          <p:cNvSpPr/>
          <p:nvPr/>
        </p:nvSpPr>
        <p:spPr>
          <a:xfrm>
            <a:off x="3182936" y="5323891"/>
            <a:ext cx="1324708" cy="8440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200" dirty="0"/>
              <a:t>VCO</a:t>
            </a:r>
            <a:endParaRPr lang="en-US" dirty="0"/>
          </a:p>
        </p:txBody>
      </p:sp>
      <p:sp>
        <p:nvSpPr>
          <p:cNvPr id="8" name="Flowchart: Extract 7">
            <a:extLst>
              <a:ext uri="{FF2B5EF4-FFF2-40B4-BE49-F238E27FC236}">
                <a16:creationId xmlns:a16="http://schemas.microsoft.com/office/drawing/2014/main" id="{DF318065-85DB-4581-D945-0708356794A9}"/>
              </a:ext>
            </a:extLst>
          </p:cNvPr>
          <p:cNvSpPr/>
          <p:nvPr/>
        </p:nvSpPr>
        <p:spPr>
          <a:xfrm rot="5400000">
            <a:off x="7425708" y="4951684"/>
            <a:ext cx="1758462" cy="1588477"/>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BE" dirty="0"/>
              <a:t>Output</a:t>
            </a:r>
            <a:r>
              <a:rPr lang="fr-BE" sz="2800" dirty="0"/>
              <a:t> VCA</a:t>
            </a:r>
            <a:endParaRPr lang="en-US" dirty="0"/>
          </a:p>
        </p:txBody>
      </p:sp>
      <p:sp>
        <p:nvSpPr>
          <p:cNvPr id="9" name="Rectangle 8">
            <a:extLst>
              <a:ext uri="{FF2B5EF4-FFF2-40B4-BE49-F238E27FC236}">
                <a16:creationId xmlns:a16="http://schemas.microsoft.com/office/drawing/2014/main" id="{8FBF1C0C-752C-3D3B-8570-FB542DB27535}"/>
              </a:ext>
            </a:extLst>
          </p:cNvPr>
          <p:cNvSpPr/>
          <p:nvPr/>
        </p:nvSpPr>
        <p:spPr>
          <a:xfrm>
            <a:off x="9882828" y="5157627"/>
            <a:ext cx="1864443" cy="11765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10" name="Straight Arrow Connector 9">
            <a:extLst>
              <a:ext uri="{FF2B5EF4-FFF2-40B4-BE49-F238E27FC236}">
                <a16:creationId xmlns:a16="http://schemas.microsoft.com/office/drawing/2014/main" id="{314D9F60-6F79-58E0-D90E-CE9D937D88F6}"/>
              </a:ext>
            </a:extLst>
          </p:cNvPr>
          <p:cNvCxnSpPr>
            <a:cxnSpLocks/>
            <a:stCxn id="17" idx="0"/>
            <a:endCxn id="8" idx="2"/>
          </p:cNvCxnSpPr>
          <p:nvPr/>
        </p:nvCxnSpPr>
        <p:spPr>
          <a:xfrm>
            <a:off x="6701404" y="5745923"/>
            <a:ext cx="809297"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2F46587C-EB84-C026-2D54-63837C4098C0}"/>
              </a:ext>
            </a:extLst>
          </p:cNvPr>
          <p:cNvCxnSpPr>
            <a:cxnSpLocks/>
            <a:stCxn id="8" idx="0"/>
            <a:endCxn id="9" idx="1"/>
          </p:cNvCxnSpPr>
          <p:nvPr/>
        </p:nvCxnSpPr>
        <p:spPr>
          <a:xfrm flipV="1">
            <a:off x="9099178" y="5745921"/>
            <a:ext cx="783650" cy="2"/>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5" name="TextBox 44">
            <a:extLst>
              <a:ext uri="{FF2B5EF4-FFF2-40B4-BE49-F238E27FC236}">
                <a16:creationId xmlns:a16="http://schemas.microsoft.com/office/drawing/2014/main" id="{127094CE-7698-6005-376F-7CBFA8B4CFF8}"/>
              </a:ext>
            </a:extLst>
          </p:cNvPr>
          <p:cNvSpPr txBox="1"/>
          <p:nvPr/>
        </p:nvSpPr>
        <p:spPr>
          <a:xfrm>
            <a:off x="2736136" y="4697809"/>
            <a:ext cx="1411228" cy="369332"/>
          </a:xfrm>
          <a:prstGeom prst="rect">
            <a:avLst/>
          </a:prstGeom>
          <a:noFill/>
        </p:spPr>
        <p:txBody>
          <a:bodyPr wrap="square" rtlCol="0">
            <a:spAutoFit/>
          </a:bodyPr>
          <a:lstStyle/>
          <a:p>
            <a:pPr algn="ctr"/>
            <a:r>
              <a:rPr lang="fr-BE" dirty="0">
                <a:solidFill>
                  <a:schemeClr val="bg1"/>
                </a:solidFill>
              </a:rPr>
              <a:t>fréquence</a:t>
            </a:r>
            <a:endParaRPr lang="en-US" dirty="0">
              <a:solidFill>
                <a:schemeClr val="bg1"/>
              </a:solidFill>
            </a:endParaRPr>
          </a:p>
        </p:txBody>
      </p:sp>
      <p:sp>
        <p:nvSpPr>
          <p:cNvPr id="46" name="TextBox 45">
            <a:extLst>
              <a:ext uri="{FF2B5EF4-FFF2-40B4-BE49-F238E27FC236}">
                <a16:creationId xmlns:a16="http://schemas.microsoft.com/office/drawing/2014/main" id="{C5E63AFC-09CC-0017-C63F-18C80FD1A796}"/>
              </a:ext>
            </a:extLst>
          </p:cNvPr>
          <p:cNvSpPr txBox="1"/>
          <p:nvPr/>
        </p:nvSpPr>
        <p:spPr>
          <a:xfrm>
            <a:off x="7510700" y="4020298"/>
            <a:ext cx="1324708" cy="523220"/>
          </a:xfrm>
          <a:prstGeom prst="rect">
            <a:avLst/>
          </a:prstGeom>
          <a:noFill/>
        </p:spPr>
        <p:txBody>
          <a:bodyPr wrap="square" rtlCol="0">
            <a:spAutoFit/>
          </a:bodyPr>
          <a:lstStyle/>
          <a:p>
            <a:pPr algn="ctr"/>
            <a:r>
              <a:rPr lang="fr-BE" sz="2800" dirty="0">
                <a:solidFill>
                  <a:schemeClr val="bg1"/>
                </a:solidFill>
              </a:rPr>
              <a:t>gain</a:t>
            </a:r>
            <a:endParaRPr lang="en-US" dirty="0">
              <a:solidFill>
                <a:schemeClr val="bg1"/>
              </a:solidFill>
            </a:endParaRPr>
          </a:p>
        </p:txBody>
      </p:sp>
      <p:cxnSp>
        <p:nvCxnSpPr>
          <p:cNvPr id="47" name="Straight Arrow Connector 46">
            <a:extLst>
              <a:ext uri="{FF2B5EF4-FFF2-40B4-BE49-F238E27FC236}">
                <a16:creationId xmlns:a16="http://schemas.microsoft.com/office/drawing/2014/main" id="{23DBDC56-8D32-BBAE-422D-2947595F3378}"/>
              </a:ext>
            </a:extLst>
          </p:cNvPr>
          <p:cNvCxnSpPr/>
          <p:nvPr/>
        </p:nvCxnSpPr>
        <p:spPr>
          <a:xfrm>
            <a:off x="8194703" y="4572901"/>
            <a:ext cx="0" cy="698174"/>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73A32D49-E5E8-1444-88D8-AE037155AD2B}"/>
              </a:ext>
            </a:extLst>
          </p:cNvPr>
          <p:cNvCxnSpPr>
            <a:cxnSpLocks/>
          </p:cNvCxnSpPr>
          <p:nvPr/>
        </p:nvCxnSpPr>
        <p:spPr>
          <a:xfrm>
            <a:off x="4058161" y="4543518"/>
            <a:ext cx="0" cy="766612"/>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49" name="TextBox 48">
            <a:extLst>
              <a:ext uri="{FF2B5EF4-FFF2-40B4-BE49-F238E27FC236}">
                <a16:creationId xmlns:a16="http://schemas.microsoft.com/office/drawing/2014/main" id="{04C65B0E-D713-B258-53A1-B6F59AC5CE8B}"/>
              </a:ext>
            </a:extLst>
          </p:cNvPr>
          <p:cNvSpPr txBox="1"/>
          <p:nvPr/>
        </p:nvSpPr>
        <p:spPr>
          <a:xfrm>
            <a:off x="2710229" y="4081853"/>
            <a:ext cx="2232474" cy="461665"/>
          </a:xfrm>
          <a:prstGeom prst="rect">
            <a:avLst/>
          </a:prstGeom>
          <a:noFill/>
        </p:spPr>
        <p:txBody>
          <a:bodyPr wrap="square" rtlCol="0">
            <a:spAutoFit/>
          </a:bodyPr>
          <a:lstStyle/>
          <a:p>
            <a:pPr algn="ctr"/>
            <a:r>
              <a:rPr lang="fr-BE" sz="2400" dirty="0" err="1">
                <a:solidFill>
                  <a:schemeClr val="bg1"/>
                </a:solidFill>
              </a:rPr>
              <a:t>Random</a:t>
            </a:r>
            <a:r>
              <a:rPr lang="fr-BE" sz="2400" dirty="0">
                <a:solidFill>
                  <a:schemeClr val="bg1"/>
                </a:solidFill>
              </a:rPr>
              <a:t> note</a:t>
            </a:r>
            <a:endParaRPr lang="en-US" sz="1600" dirty="0">
              <a:solidFill>
                <a:schemeClr val="bg1"/>
              </a:solidFill>
            </a:endParaRPr>
          </a:p>
        </p:txBody>
      </p:sp>
      <p:cxnSp>
        <p:nvCxnSpPr>
          <p:cNvPr id="55" name="Straight Arrow Connector 54">
            <a:extLst>
              <a:ext uri="{FF2B5EF4-FFF2-40B4-BE49-F238E27FC236}">
                <a16:creationId xmlns:a16="http://schemas.microsoft.com/office/drawing/2014/main" id="{8D9641DA-0627-A6B4-9B0A-6D3608FCB9D1}"/>
              </a:ext>
            </a:extLst>
          </p:cNvPr>
          <p:cNvCxnSpPr/>
          <p:nvPr/>
        </p:nvCxnSpPr>
        <p:spPr>
          <a:xfrm>
            <a:off x="609880" y="4461831"/>
            <a:ext cx="1254521" cy="0"/>
          </a:xfrm>
          <a:prstGeom prst="straightConnector1">
            <a:avLst/>
          </a:prstGeom>
          <a:ln>
            <a:tailEnd type="triangle" w="lg" len="lg"/>
          </a:ln>
        </p:spPr>
        <p:style>
          <a:lnRef idx="3">
            <a:schemeClr val="accent4"/>
          </a:lnRef>
          <a:fillRef idx="0">
            <a:schemeClr val="accent4"/>
          </a:fillRef>
          <a:effectRef idx="2">
            <a:schemeClr val="accent4"/>
          </a:effectRef>
          <a:fontRef idx="minor">
            <a:schemeClr val="tx1"/>
          </a:fontRef>
        </p:style>
      </p:cxnSp>
      <p:sp>
        <p:nvSpPr>
          <p:cNvPr id="57" name="TextBox 56">
            <a:extLst>
              <a:ext uri="{FF2B5EF4-FFF2-40B4-BE49-F238E27FC236}">
                <a16:creationId xmlns:a16="http://schemas.microsoft.com/office/drawing/2014/main" id="{5EEA46E9-F5D1-1BED-73F1-660E7CF38F23}"/>
              </a:ext>
            </a:extLst>
          </p:cNvPr>
          <p:cNvSpPr txBox="1"/>
          <p:nvPr/>
        </p:nvSpPr>
        <p:spPr>
          <a:xfrm>
            <a:off x="19933" y="4040982"/>
            <a:ext cx="1695838" cy="830997"/>
          </a:xfrm>
          <a:prstGeom prst="rect">
            <a:avLst/>
          </a:prstGeom>
          <a:noFill/>
        </p:spPr>
        <p:txBody>
          <a:bodyPr wrap="square" rtlCol="0">
            <a:spAutoFit/>
          </a:bodyPr>
          <a:lstStyle/>
          <a:p>
            <a:pPr algn="ctr"/>
            <a:r>
              <a:rPr lang="fr-BE" sz="2400" dirty="0">
                <a:solidFill>
                  <a:schemeClr val="bg1"/>
                </a:solidFill>
              </a:rPr>
              <a:t>VCO </a:t>
            </a:r>
            <a:r>
              <a:rPr lang="fr-BE" sz="2400" dirty="0" err="1">
                <a:solidFill>
                  <a:schemeClr val="bg1"/>
                </a:solidFill>
              </a:rPr>
              <a:t>ended</a:t>
            </a:r>
            <a:r>
              <a:rPr lang="fr-BE" sz="2400" dirty="0">
                <a:solidFill>
                  <a:schemeClr val="bg1"/>
                </a:solidFill>
              </a:rPr>
              <a:t> </a:t>
            </a:r>
            <a:r>
              <a:rPr lang="fr-BE" sz="2400" dirty="0" err="1">
                <a:solidFill>
                  <a:schemeClr val="bg1"/>
                </a:solidFill>
              </a:rPr>
              <a:t>event</a:t>
            </a:r>
            <a:endParaRPr lang="en-US" sz="2400" dirty="0">
              <a:solidFill>
                <a:schemeClr val="bg1"/>
              </a:solidFill>
            </a:endParaRPr>
          </a:p>
        </p:txBody>
      </p:sp>
      <p:pic>
        <p:nvPicPr>
          <p:cNvPr id="12" name="Picture 11">
            <a:extLst>
              <a:ext uri="{FF2B5EF4-FFF2-40B4-BE49-F238E27FC236}">
                <a16:creationId xmlns:a16="http://schemas.microsoft.com/office/drawing/2014/main" id="{7AAA80C2-2EF3-1E8A-758D-0D7434263DF2}"/>
              </a:ext>
            </a:extLst>
          </p:cNvPr>
          <p:cNvPicPr>
            <a:picLocks noChangeAspect="1"/>
          </p:cNvPicPr>
          <p:nvPr/>
        </p:nvPicPr>
        <p:blipFill>
          <a:blip r:embed="rId2"/>
          <a:stretch>
            <a:fillRect/>
          </a:stretch>
        </p:blipFill>
        <p:spPr>
          <a:xfrm>
            <a:off x="6009172" y="220403"/>
            <a:ext cx="5876849" cy="3092662"/>
          </a:xfrm>
          <a:prstGeom prst="rect">
            <a:avLst/>
          </a:prstGeom>
        </p:spPr>
      </p:pic>
      <p:sp>
        <p:nvSpPr>
          <p:cNvPr id="17" name="Flowchart: Extract 16">
            <a:extLst>
              <a:ext uri="{FF2B5EF4-FFF2-40B4-BE49-F238E27FC236}">
                <a16:creationId xmlns:a16="http://schemas.microsoft.com/office/drawing/2014/main" id="{DECB5DBD-3447-FF82-68A0-D825A73FC0AC}"/>
              </a:ext>
            </a:extLst>
          </p:cNvPr>
          <p:cNvSpPr/>
          <p:nvPr/>
        </p:nvSpPr>
        <p:spPr>
          <a:xfrm rot="5400000">
            <a:off x="5027934" y="4951684"/>
            <a:ext cx="1758462" cy="1588477"/>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BE" dirty="0"/>
              <a:t>ADSR</a:t>
            </a:r>
            <a:r>
              <a:rPr lang="fr-BE" sz="2800" dirty="0"/>
              <a:t> VCA</a:t>
            </a:r>
            <a:endParaRPr lang="en-US" dirty="0"/>
          </a:p>
        </p:txBody>
      </p:sp>
      <p:cxnSp>
        <p:nvCxnSpPr>
          <p:cNvPr id="19" name="Straight Arrow Connector 18">
            <a:extLst>
              <a:ext uri="{FF2B5EF4-FFF2-40B4-BE49-F238E27FC236}">
                <a16:creationId xmlns:a16="http://schemas.microsoft.com/office/drawing/2014/main" id="{1EDF5507-321B-1F9E-526E-CBD9D31AD9F6}"/>
              </a:ext>
            </a:extLst>
          </p:cNvPr>
          <p:cNvCxnSpPr/>
          <p:nvPr/>
        </p:nvCxnSpPr>
        <p:spPr>
          <a:xfrm>
            <a:off x="5796929" y="4572901"/>
            <a:ext cx="0" cy="698174"/>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1CA45E95-6A76-B98E-BAF3-0AA84F330144}"/>
              </a:ext>
            </a:extLst>
          </p:cNvPr>
          <p:cNvSpPr txBox="1"/>
          <p:nvPr/>
        </p:nvSpPr>
        <p:spPr>
          <a:xfrm>
            <a:off x="5529573" y="4566453"/>
            <a:ext cx="1324708" cy="523220"/>
          </a:xfrm>
          <a:prstGeom prst="rect">
            <a:avLst/>
          </a:prstGeom>
          <a:noFill/>
        </p:spPr>
        <p:txBody>
          <a:bodyPr wrap="square" rtlCol="0">
            <a:spAutoFit/>
          </a:bodyPr>
          <a:lstStyle/>
          <a:p>
            <a:pPr algn="ctr"/>
            <a:r>
              <a:rPr lang="fr-BE" sz="2800" dirty="0">
                <a:solidFill>
                  <a:schemeClr val="bg1"/>
                </a:solidFill>
              </a:rPr>
              <a:t>gain</a:t>
            </a:r>
            <a:endParaRPr lang="en-US" dirty="0">
              <a:solidFill>
                <a:schemeClr val="bg1"/>
              </a:solidFill>
            </a:endParaRPr>
          </a:p>
        </p:txBody>
      </p:sp>
      <p:pic>
        <p:nvPicPr>
          <p:cNvPr id="24" name="Picture 23">
            <a:extLst>
              <a:ext uri="{FF2B5EF4-FFF2-40B4-BE49-F238E27FC236}">
                <a16:creationId xmlns:a16="http://schemas.microsoft.com/office/drawing/2014/main" id="{BB49D935-7687-0086-A7C0-9FD38C63B799}"/>
              </a:ext>
            </a:extLst>
          </p:cNvPr>
          <p:cNvPicPr>
            <a:picLocks noChangeAspect="1"/>
          </p:cNvPicPr>
          <p:nvPr/>
        </p:nvPicPr>
        <p:blipFill>
          <a:blip r:embed="rId3"/>
          <a:stretch>
            <a:fillRect/>
          </a:stretch>
        </p:blipFill>
        <p:spPr>
          <a:xfrm>
            <a:off x="5196953" y="3886289"/>
            <a:ext cx="1155426" cy="811520"/>
          </a:xfrm>
          <a:prstGeom prst="rect">
            <a:avLst/>
          </a:prstGeom>
        </p:spPr>
      </p:pic>
      <p:cxnSp>
        <p:nvCxnSpPr>
          <p:cNvPr id="25" name="Straight Arrow Connector 24">
            <a:extLst>
              <a:ext uri="{FF2B5EF4-FFF2-40B4-BE49-F238E27FC236}">
                <a16:creationId xmlns:a16="http://schemas.microsoft.com/office/drawing/2014/main" id="{A07FEC2D-BD8C-5A94-CD83-F63B2B719ED6}"/>
              </a:ext>
            </a:extLst>
          </p:cNvPr>
          <p:cNvCxnSpPr>
            <a:cxnSpLocks/>
          </p:cNvCxnSpPr>
          <p:nvPr/>
        </p:nvCxnSpPr>
        <p:spPr>
          <a:xfrm>
            <a:off x="4507644" y="5745923"/>
            <a:ext cx="640498"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5945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479A-7D56-DB97-53C0-4CCB78806125}"/>
              </a:ext>
            </a:extLst>
          </p:cNvPr>
          <p:cNvSpPr>
            <a:spLocks noGrp="1"/>
          </p:cNvSpPr>
          <p:nvPr>
            <p:ph type="title"/>
          </p:nvPr>
        </p:nvSpPr>
        <p:spPr/>
        <p:txBody>
          <a:bodyPr/>
          <a:lstStyle/>
          <a:p>
            <a:r>
              <a:rPr lang="fr-BE" dirty="0"/>
              <a:t>A propos de Moi</a:t>
            </a:r>
            <a:endParaRPr lang="en-US" dirty="0"/>
          </a:p>
        </p:txBody>
      </p:sp>
      <p:sp>
        <p:nvSpPr>
          <p:cNvPr id="3" name="Content Placeholder 2">
            <a:extLst>
              <a:ext uri="{FF2B5EF4-FFF2-40B4-BE49-F238E27FC236}">
                <a16:creationId xmlns:a16="http://schemas.microsoft.com/office/drawing/2014/main" id="{8C87158D-7898-FD1B-0916-CB38169307C3}"/>
              </a:ext>
            </a:extLst>
          </p:cNvPr>
          <p:cNvSpPr>
            <a:spLocks noGrp="1"/>
          </p:cNvSpPr>
          <p:nvPr>
            <p:ph idx="1"/>
          </p:nvPr>
        </p:nvSpPr>
        <p:spPr/>
        <p:txBody>
          <a:bodyPr/>
          <a:lstStyle/>
          <a:p>
            <a:r>
              <a:rPr lang="fr-BE" sz="3200" dirty="0"/>
              <a:t>Ingénieur en électronique</a:t>
            </a:r>
          </a:p>
          <a:p>
            <a:endParaRPr lang="fr-BE" sz="3200" dirty="0"/>
          </a:p>
          <a:p>
            <a:r>
              <a:rPr lang="fr-BE" sz="3200" dirty="0"/>
              <a:t>Projets auxquels j’ai participé</a:t>
            </a:r>
          </a:p>
          <a:p>
            <a:pPr lvl="1"/>
            <a:r>
              <a:rPr lang="fr-BE" sz="2800" dirty="0"/>
              <a:t>Normalisation de l’ADSL</a:t>
            </a:r>
          </a:p>
          <a:p>
            <a:pPr lvl="1"/>
            <a:r>
              <a:rPr lang="fr-BE" sz="2800" dirty="0"/>
              <a:t>Base station des satellites Galileo</a:t>
            </a:r>
          </a:p>
          <a:p>
            <a:pPr lvl="1"/>
            <a:r>
              <a:rPr lang="fr-BE" sz="2800" dirty="0"/>
              <a:t>Ariane 6</a:t>
            </a:r>
          </a:p>
          <a:p>
            <a:pPr marL="457200" lvl="1" indent="0">
              <a:buNone/>
            </a:pPr>
            <a:endParaRPr lang="fr-BE" dirty="0"/>
          </a:p>
          <a:p>
            <a:pPr marL="457200" lvl="1" indent="0">
              <a:buNone/>
            </a:pPr>
            <a:endParaRPr lang="fr-BE" dirty="0"/>
          </a:p>
          <a:p>
            <a:pPr marL="228600" lvl="1">
              <a:spcBef>
                <a:spcPts val="1000"/>
              </a:spcBef>
            </a:pPr>
            <a:r>
              <a:rPr lang="fr-BE" sz="3200" dirty="0"/>
              <a:t>Actuellement</a:t>
            </a:r>
          </a:p>
          <a:p>
            <a:pPr marL="685800" lvl="2">
              <a:spcBef>
                <a:spcPts val="1000"/>
              </a:spcBef>
            </a:pPr>
            <a:r>
              <a:rPr lang="fr-BE" sz="2800" dirty="0"/>
              <a:t>Développement d’un système de test automatique pour alimentation satellite</a:t>
            </a:r>
          </a:p>
          <a:p>
            <a:pPr marL="457200" lvl="2" indent="0">
              <a:spcBef>
                <a:spcPts val="1000"/>
              </a:spcBef>
              <a:buNone/>
            </a:pPr>
            <a:r>
              <a:rPr lang="fr-BE" sz="2800" dirty="0"/>
              <a:t>	</a:t>
            </a:r>
          </a:p>
          <a:p>
            <a:pPr marL="457200" lvl="2" indent="0">
              <a:spcBef>
                <a:spcPts val="1000"/>
              </a:spcBef>
              <a:buNone/>
            </a:pPr>
            <a:r>
              <a:rPr lang="fr-BE" sz="2800" dirty="0"/>
              <a:t>    Pierre Poliakoff@ON4LPF</a:t>
            </a:r>
          </a:p>
          <a:p>
            <a:pPr marL="457200" lvl="1" indent="0">
              <a:buNone/>
            </a:pPr>
            <a:endParaRPr lang="fr-BE" dirty="0"/>
          </a:p>
          <a:p>
            <a:pPr lvl="1"/>
            <a:endParaRPr lang="fr-BE" dirty="0"/>
          </a:p>
          <a:p>
            <a:endParaRPr lang="fr-BE" dirty="0"/>
          </a:p>
          <a:p>
            <a:endParaRPr lang="fr-BE" dirty="0"/>
          </a:p>
          <a:p>
            <a:endParaRPr lang="fr-BE" dirty="0"/>
          </a:p>
          <a:p>
            <a:endParaRPr lang="fr-BE" dirty="0"/>
          </a:p>
          <a:p>
            <a:endParaRPr lang="fr-BE" dirty="0"/>
          </a:p>
          <a:p>
            <a:endParaRPr lang="en-US" dirty="0"/>
          </a:p>
        </p:txBody>
      </p:sp>
      <p:pic>
        <p:nvPicPr>
          <p:cNvPr id="9" name="Picture 8">
            <a:extLst>
              <a:ext uri="{FF2B5EF4-FFF2-40B4-BE49-F238E27FC236}">
                <a16:creationId xmlns:a16="http://schemas.microsoft.com/office/drawing/2014/main" id="{9C6E2575-7C6E-8DDC-DD84-663AD750F1A4}"/>
              </a:ext>
            </a:extLst>
          </p:cNvPr>
          <p:cNvPicPr>
            <a:picLocks noChangeAspect="1"/>
          </p:cNvPicPr>
          <p:nvPr/>
        </p:nvPicPr>
        <p:blipFill>
          <a:blip r:embed="rId2"/>
          <a:stretch>
            <a:fillRect/>
          </a:stretch>
        </p:blipFill>
        <p:spPr>
          <a:xfrm>
            <a:off x="9537333" y="879232"/>
            <a:ext cx="2654666" cy="3194004"/>
          </a:xfrm>
          <a:prstGeom prst="rect">
            <a:avLst/>
          </a:prstGeom>
        </p:spPr>
      </p:pic>
      <p:pic>
        <p:nvPicPr>
          <p:cNvPr id="5" name="Picture 4">
            <a:extLst>
              <a:ext uri="{FF2B5EF4-FFF2-40B4-BE49-F238E27FC236}">
                <a16:creationId xmlns:a16="http://schemas.microsoft.com/office/drawing/2014/main" id="{69459F8B-209F-C46C-1692-A2769B8EFD51}"/>
              </a:ext>
            </a:extLst>
          </p:cNvPr>
          <p:cNvPicPr>
            <a:picLocks noChangeAspect="1"/>
          </p:cNvPicPr>
          <p:nvPr/>
        </p:nvPicPr>
        <p:blipFill>
          <a:blip r:embed="rId3"/>
          <a:stretch>
            <a:fillRect/>
          </a:stretch>
        </p:blipFill>
        <p:spPr>
          <a:xfrm>
            <a:off x="268723" y="6293032"/>
            <a:ext cx="533474" cy="466790"/>
          </a:xfrm>
          <a:prstGeom prst="rect">
            <a:avLst/>
          </a:prstGeom>
        </p:spPr>
      </p:pic>
    </p:spTree>
    <p:extLst>
      <p:ext uri="{BB962C8B-B14F-4D97-AF65-F5344CB8AC3E}">
        <p14:creationId xmlns:p14="http://schemas.microsoft.com/office/powerpoint/2010/main" val="3625481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4110-5795-5A68-8AA8-1CCCC448A6B2}"/>
              </a:ext>
            </a:extLst>
          </p:cNvPr>
          <p:cNvSpPr>
            <a:spLocks noGrp="1"/>
          </p:cNvSpPr>
          <p:nvPr>
            <p:ph type="title"/>
          </p:nvPr>
        </p:nvSpPr>
        <p:spPr/>
        <p:txBody>
          <a:bodyPr/>
          <a:lstStyle/>
          <a:p>
            <a:r>
              <a:rPr lang="fr-BE" dirty="0"/>
              <a:t>Le LFO contrôle un VCO</a:t>
            </a:r>
            <a:endParaRPr lang="en-US" dirty="0"/>
          </a:p>
        </p:txBody>
      </p:sp>
      <p:sp>
        <p:nvSpPr>
          <p:cNvPr id="3" name="Content Placeholder 2">
            <a:extLst>
              <a:ext uri="{FF2B5EF4-FFF2-40B4-BE49-F238E27FC236}">
                <a16:creationId xmlns:a16="http://schemas.microsoft.com/office/drawing/2014/main" id="{A53FC69A-6F54-2E6E-539E-087C234E296D}"/>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5DD0DB5C-FF3C-60FD-9396-B58C7144CF36}"/>
              </a:ext>
            </a:extLst>
          </p:cNvPr>
          <p:cNvSpPr/>
          <p:nvPr/>
        </p:nvSpPr>
        <p:spPr>
          <a:xfrm>
            <a:off x="5786749" y="4825386"/>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osc1</a:t>
            </a:r>
            <a:endParaRPr lang="en-US" dirty="0"/>
          </a:p>
        </p:txBody>
      </p:sp>
      <p:sp>
        <p:nvSpPr>
          <p:cNvPr id="5" name="Rectangle 4">
            <a:extLst>
              <a:ext uri="{FF2B5EF4-FFF2-40B4-BE49-F238E27FC236}">
                <a16:creationId xmlns:a16="http://schemas.microsoft.com/office/drawing/2014/main" id="{3B4CB7EB-FB14-8A2D-4458-E562F5D01FC3}"/>
              </a:ext>
            </a:extLst>
          </p:cNvPr>
          <p:cNvSpPr/>
          <p:nvPr/>
        </p:nvSpPr>
        <p:spPr>
          <a:xfrm>
            <a:off x="10282375" y="4825384"/>
            <a:ext cx="1551483" cy="1052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6" name="Straight Arrow Connector 5">
            <a:extLst>
              <a:ext uri="{FF2B5EF4-FFF2-40B4-BE49-F238E27FC236}">
                <a16:creationId xmlns:a16="http://schemas.microsoft.com/office/drawing/2014/main" id="{88875ECB-4B5A-7FF7-F113-F16B03B8A48A}"/>
              </a:ext>
            </a:extLst>
          </p:cNvPr>
          <p:cNvCxnSpPr>
            <a:cxnSpLocks/>
          </p:cNvCxnSpPr>
          <p:nvPr/>
        </p:nvCxnSpPr>
        <p:spPr>
          <a:xfrm>
            <a:off x="7338231" y="5628061"/>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a16="http://schemas.microsoft.com/office/drawing/2014/main" id="{21014776-B6AA-CED9-1A82-ED803315532C}"/>
              </a:ext>
            </a:extLst>
          </p:cNvPr>
          <p:cNvSpPr/>
          <p:nvPr/>
        </p:nvSpPr>
        <p:spPr>
          <a:xfrm>
            <a:off x="1291121" y="4825385"/>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LFO</a:t>
            </a:r>
            <a:endParaRPr lang="en-US" dirty="0"/>
          </a:p>
        </p:txBody>
      </p:sp>
      <p:sp>
        <p:nvSpPr>
          <p:cNvPr id="8" name="Rectangle 7">
            <a:extLst>
              <a:ext uri="{FF2B5EF4-FFF2-40B4-BE49-F238E27FC236}">
                <a16:creationId xmlns:a16="http://schemas.microsoft.com/office/drawing/2014/main" id="{E301EB89-8D5E-1AD7-BED1-AB80C18CDEC1}"/>
              </a:ext>
            </a:extLst>
          </p:cNvPr>
          <p:cNvSpPr/>
          <p:nvPr/>
        </p:nvSpPr>
        <p:spPr>
          <a:xfrm>
            <a:off x="3538935" y="4825386"/>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600" dirty="0"/>
              <a:t>VCA</a:t>
            </a:r>
            <a:endParaRPr lang="en-US" dirty="0"/>
          </a:p>
        </p:txBody>
      </p:sp>
      <p:cxnSp>
        <p:nvCxnSpPr>
          <p:cNvPr id="9" name="Straight Arrow Connector 8">
            <a:extLst>
              <a:ext uri="{FF2B5EF4-FFF2-40B4-BE49-F238E27FC236}">
                <a16:creationId xmlns:a16="http://schemas.microsoft.com/office/drawing/2014/main" id="{F4BFE16C-C727-109F-5A8C-C0AC2ED2A1FA}"/>
              </a:ext>
            </a:extLst>
          </p:cNvPr>
          <p:cNvCxnSpPr>
            <a:cxnSpLocks/>
          </p:cNvCxnSpPr>
          <p:nvPr/>
        </p:nvCxnSpPr>
        <p:spPr>
          <a:xfrm>
            <a:off x="5090418" y="5628061"/>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E6C07612-068F-F7EA-C110-A5E05AA675A5}"/>
              </a:ext>
            </a:extLst>
          </p:cNvPr>
          <p:cNvCxnSpPr>
            <a:cxnSpLocks/>
          </p:cNvCxnSpPr>
          <p:nvPr/>
        </p:nvCxnSpPr>
        <p:spPr>
          <a:xfrm>
            <a:off x="2842604" y="5628061"/>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40746B44-B1E1-C0D9-404B-17CE0AC79654}"/>
              </a:ext>
            </a:extLst>
          </p:cNvPr>
          <p:cNvSpPr txBox="1"/>
          <p:nvPr/>
        </p:nvSpPr>
        <p:spPr>
          <a:xfrm>
            <a:off x="5786748" y="5443395"/>
            <a:ext cx="1130631" cy="369332"/>
          </a:xfrm>
          <a:prstGeom prst="rect">
            <a:avLst/>
          </a:prstGeom>
          <a:noFill/>
        </p:spPr>
        <p:txBody>
          <a:bodyPr wrap="none" rtlCol="0">
            <a:spAutoFit/>
          </a:bodyPr>
          <a:lstStyle/>
          <a:p>
            <a:r>
              <a:rPr lang="fr-BE" dirty="0" err="1">
                <a:solidFill>
                  <a:schemeClr val="bg1"/>
                </a:solidFill>
              </a:rPr>
              <a:t>frequency</a:t>
            </a:r>
            <a:endParaRPr lang="en-US" dirty="0">
              <a:solidFill>
                <a:schemeClr val="bg1"/>
              </a:solidFill>
            </a:endParaRPr>
          </a:p>
        </p:txBody>
      </p:sp>
      <p:graphicFrame>
        <p:nvGraphicFramePr>
          <p:cNvPr id="12" name="Object 11">
            <a:extLst>
              <a:ext uri="{FF2B5EF4-FFF2-40B4-BE49-F238E27FC236}">
                <a16:creationId xmlns:a16="http://schemas.microsoft.com/office/drawing/2014/main" id="{A04937B9-EA8E-1159-C9F0-920AA5BD29F7}"/>
              </a:ext>
            </a:extLst>
          </p:cNvPr>
          <p:cNvGraphicFramePr>
            <a:graphicFrameLocks noChangeAspect="1"/>
          </p:cNvGraphicFramePr>
          <p:nvPr>
            <p:extLst>
              <p:ext uri="{D42A27DB-BD31-4B8C-83A1-F6EECF244321}">
                <p14:modId xmlns:p14="http://schemas.microsoft.com/office/powerpoint/2010/main" val="3431563241"/>
              </p:ext>
            </p:extLst>
          </p:nvPr>
        </p:nvGraphicFramePr>
        <p:xfrm>
          <a:off x="9737045" y="4297135"/>
          <a:ext cx="819150" cy="414338"/>
        </p:xfrm>
        <a:graphic>
          <a:graphicData uri="http://schemas.openxmlformats.org/presentationml/2006/ole">
            <mc:AlternateContent xmlns:mc="http://schemas.openxmlformats.org/markup-compatibility/2006">
              <mc:Choice xmlns:v="urn:schemas-microsoft-com:vml" Requires="v">
                <p:oleObj name="Packager Shell Object" showAsIcon="1" r:id="rId2" imgW="818640" imgH="414000" progId="Package">
                  <p:embed/>
                </p:oleObj>
              </mc:Choice>
              <mc:Fallback>
                <p:oleObj name="Packager Shell Object" showAsIcon="1" r:id="rId2" imgW="818640" imgH="414000" progId="Package">
                  <p:embed/>
                  <p:pic>
                    <p:nvPicPr>
                      <p:cNvPr id="7" name="Object 6">
                        <a:extLst>
                          <a:ext uri="{FF2B5EF4-FFF2-40B4-BE49-F238E27FC236}">
                            <a16:creationId xmlns:a16="http://schemas.microsoft.com/office/drawing/2014/main" id="{28EEE46E-7425-ED10-83D8-FD16EAA3C2AF}"/>
                          </a:ext>
                        </a:extLst>
                      </p:cNvPr>
                      <p:cNvPicPr/>
                      <p:nvPr/>
                    </p:nvPicPr>
                    <p:blipFill>
                      <a:blip r:embed="rId3"/>
                      <a:stretch>
                        <a:fillRect/>
                      </a:stretch>
                    </p:blipFill>
                    <p:spPr>
                      <a:xfrm>
                        <a:off x="9737045" y="4297135"/>
                        <a:ext cx="819150" cy="414338"/>
                      </a:xfrm>
                      <a:prstGeom prst="rect">
                        <a:avLst/>
                      </a:prstGeom>
                    </p:spPr>
                  </p:pic>
                </p:oleObj>
              </mc:Fallback>
            </mc:AlternateContent>
          </a:graphicData>
        </a:graphic>
      </p:graphicFrame>
      <p:pic>
        <p:nvPicPr>
          <p:cNvPr id="13" name="Content Placeholder 15">
            <a:extLst>
              <a:ext uri="{FF2B5EF4-FFF2-40B4-BE49-F238E27FC236}">
                <a16:creationId xmlns:a16="http://schemas.microsoft.com/office/drawing/2014/main" id="{2FBC1049-937B-A0C1-E480-2B5A26E3FFCA}"/>
              </a:ext>
            </a:extLst>
          </p:cNvPr>
          <p:cNvPicPr>
            <a:picLocks noChangeAspect="1"/>
          </p:cNvPicPr>
          <p:nvPr/>
        </p:nvPicPr>
        <p:blipFill>
          <a:blip r:embed="rId4"/>
          <a:stretch>
            <a:fillRect/>
          </a:stretch>
        </p:blipFill>
        <p:spPr>
          <a:xfrm>
            <a:off x="7071093" y="912697"/>
            <a:ext cx="5029902" cy="3648584"/>
          </a:xfrm>
          <a:prstGeom prst="rect">
            <a:avLst/>
          </a:prstGeom>
          <a:solidFill>
            <a:schemeClr val="tx2"/>
          </a:solidFill>
        </p:spPr>
      </p:pic>
      <p:sp>
        <p:nvSpPr>
          <p:cNvPr id="14" name="Rectangle 13">
            <a:extLst>
              <a:ext uri="{FF2B5EF4-FFF2-40B4-BE49-F238E27FC236}">
                <a16:creationId xmlns:a16="http://schemas.microsoft.com/office/drawing/2014/main" id="{807B72E3-A82A-D6D1-6ED6-EAD664D3F7C3}"/>
              </a:ext>
            </a:extLst>
          </p:cNvPr>
          <p:cNvSpPr/>
          <p:nvPr/>
        </p:nvSpPr>
        <p:spPr>
          <a:xfrm>
            <a:off x="8034562" y="4825386"/>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Output VCA</a:t>
            </a:r>
            <a:endParaRPr lang="en-US" sz="1600" dirty="0"/>
          </a:p>
        </p:txBody>
      </p:sp>
      <p:cxnSp>
        <p:nvCxnSpPr>
          <p:cNvPr id="15" name="Straight Arrow Connector 14">
            <a:extLst>
              <a:ext uri="{FF2B5EF4-FFF2-40B4-BE49-F238E27FC236}">
                <a16:creationId xmlns:a16="http://schemas.microsoft.com/office/drawing/2014/main" id="{E082A742-8830-0782-655D-5AA354370809}"/>
              </a:ext>
            </a:extLst>
          </p:cNvPr>
          <p:cNvCxnSpPr>
            <a:cxnSpLocks/>
          </p:cNvCxnSpPr>
          <p:nvPr/>
        </p:nvCxnSpPr>
        <p:spPr>
          <a:xfrm>
            <a:off x="9586044" y="5628061"/>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786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98B0-CB54-859D-8411-0B3571908FB9}"/>
              </a:ext>
            </a:extLst>
          </p:cNvPr>
          <p:cNvSpPr>
            <a:spLocks noGrp="1"/>
          </p:cNvSpPr>
          <p:nvPr>
            <p:ph type="title"/>
          </p:nvPr>
        </p:nvSpPr>
        <p:spPr/>
        <p:txBody>
          <a:bodyPr/>
          <a:lstStyle/>
          <a:p>
            <a:r>
              <a:rPr lang="fr-BE" dirty="0"/>
              <a:t>Connecter  un </a:t>
            </a:r>
            <a:r>
              <a:rPr lang="fr-BE" dirty="0" err="1"/>
              <a:t>node</a:t>
            </a:r>
            <a:r>
              <a:rPr lang="fr-BE" dirty="0"/>
              <a:t> à un </a:t>
            </a:r>
            <a:r>
              <a:rPr lang="fr-BE" b="1" dirty="0" err="1"/>
              <a:t>audioParam</a:t>
            </a:r>
            <a:endParaRPr lang="en-US" b="1" dirty="0"/>
          </a:p>
        </p:txBody>
      </p:sp>
      <p:sp>
        <p:nvSpPr>
          <p:cNvPr id="13" name="Content Placeholder 12">
            <a:extLst>
              <a:ext uri="{FF2B5EF4-FFF2-40B4-BE49-F238E27FC236}">
                <a16:creationId xmlns:a16="http://schemas.microsoft.com/office/drawing/2014/main" id="{FBC682D3-41B8-EEC9-D216-A3067769B7B2}"/>
              </a:ext>
            </a:extLst>
          </p:cNvPr>
          <p:cNvSpPr>
            <a:spLocks noGrp="1"/>
          </p:cNvSpPr>
          <p:nvPr>
            <p:ph idx="1"/>
          </p:nvPr>
        </p:nvSpPr>
        <p:spPr/>
        <p:txBody>
          <a:bodyPr/>
          <a:lstStyle/>
          <a:p>
            <a:endParaRPr lang="en-US" dirty="0"/>
          </a:p>
        </p:txBody>
      </p:sp>
      <p:pic>
        <p:nvPicPr>
          <p:cNvPr id="20" name="Picture 19">
            <a:extLst>
              <a:ext uri="{FF2B5EF4-FFF2-40B4-BE49-F238E27FC236}">
                <a16:creationId xmlns:a16="http://schemas.microsoft.com/office/drawing/2014/main" id="{A78C9767-2B15-0BBB-0E3B-E5343DB595AC}"/>
              </a:ext>
            </a:extLst>
          </p:cNvPr>
          <p:cNvPicPr>
            <a:picLocks noChangeAspect="1"/>
          </p:cNvPicPr>
          <p:nvPr/>
        </p:nvPicPr>
        <p:blipFill>
          <a:blip r:embed="rId2"/>
          <a:stretch>
            <a:fillRect/>
          </a:stretch>
        </p:blipFill>
        <p:spPr>
          <a:xfrm>
            <a:off x="1744830" y="895739"/>
            <a:ext cx="6363478" cy="5968942"/>
          </a:xfrm>
          <a:prstGeom prst="rect">
            <a:avLst/>
          </a:prstGeom>
        </p:spPr>
      </p:pic>
      <p:sp>
        <p:nvSpPr>
          <p:cNvPr id="21" name="Rectangle 20">
            <a:extLst>
              <a:ext uri="{FF2B5EF4-FFF2-40B4-BE49-F238E27FC236}">
                <a16:creationId xmlns:a16="http://schemas.microsoft.com/office/drawing/2014/main" id="{1073A2DE-1C2A-2C77-941E-15D8915CB0EE}"/>
              </a:ext>
            </a:extLst>
          </p:cNvPr>
          <p:cNvSpPr/>
          <p:nvPr/>
        </p:nvSpPr>
        <p:spPr>
          <a:xfrm>
            <a:off x="101254" y="3409034"/>
            <a:ext cx="1551482" cy="6835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osc1</a:t>
            </a:r>
            <a:endParaRPr lang="en-US" dirty="0"/>
          </a:p>
        </p:txBody>
      </p:sp>
      <p:sp>
        <p:nvSpPr>
          <p:cNvPr id="22" name="Rectangle 21">
            <a:extLst>
              <a:ext uri="{FF2B5EF4-FFF2-40B4-BE49-F238E27FC236}">
                <a16:creationId xmlns:a16="http://schemas.microsoft.com/office/drawing/2014/main" id="{D9B9BF27-3846-85A2-CF4D-73C1E6B24FF9}"/>
              </a:ext>
            </a:extLst>
          </p:cNvPr>
          <p:cNvSpPr/>
          <p:nvPr/>
        </p:nvSpPr>
        <p:spPr>
          <a:xfrm>
            <a:off x="101254" y="5881485"/>
            <a:ext cx="1551483" cy="8450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23" name="Straight Arrow Connector 22">
            <a:extLst>
              <a:ext uri="{FF2B5EF4-FFF2-40B4-BE49-F238E27FC236}">
                <a16:creationId xmlns:a16="http://schemas.microsoft.com/office/drawing/2014/main" id="{35C69428-BADD-1B5A-A24F-987A18D309EB}"/>
              </a:ext>
            </a:extLst>
          </p:cNvPr>
          <p:cNvCxnSpPr>
            <a:cxnSpLocks/>
            <a:stCxn id="21" idx="2"/>
            <a:endCxn id="39" idx="0"/>
          </p:cNvCxnSpPr>
          <p:nvPr/>
        </p:nvCxnSpPr>
        <p:spPr>
          <a:xfrm>
            <a:off x="876995" y="4092601"/>
            <a:ext cx="0" cy="367993"/>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Rectangle 23">
            <a:extLst>
              <a:ext uri="{FF2B5EF4-FFF2-40B4-BE49-F238E27FC236}">
                <a16:creationId xmlns:a16="http://schemas.microsoft.com/office/drawing/2014/main" id="{EB5C511E-B0D4-B12C-D35C-F13FD0FE9D25}"/>
              </a:ext>
            </a:extLst>
          </p:cNvPr>
          <p:cNvSpPr/>
          <p:nvPr/>
        </p:nvSpPr>
        <p:spPr>
          <a:xfrm>
            <a:off x="101254" y="1027172"/>
            <a:ext cx="1551482" cy="5929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LFO</a:t>
            </a:r>
            <a:endParaRPr lang="en-US" dirty="0"/>
          </a:p>
        </p:txBody>
      </p:sp>
      <p:sp>
        <p:nvSpPr>
          <p:cNvPr id="25" name="Rectangle 24">
            <a:extLst>
              <a:ext uri="{FF2B5EF4-FFF2-40B4-BE49-F238E27FC236}">
                <a16:creationId xmlns:a16="http://schemas.microsoft.com/office/drawing/2014/main" id="{EC98DE7A-E038-0F4D-3F18-BEED79ACE6A9}"/>
              </a:ext>
            </a:extLst>
          </p:cNvPr>
          <p:cNvSpPr/>
          <p:nvPr/>
        </p:nvSpPr>
        <p:spPr>
          <a:xfrm>
            <a:off x="101254" y="1988142"/>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VCA for LFO</a:t>
            </a:r>
            <a:endParaRPr lang="en-US" sz="1600" dirty="0"/>
          </a:p>
        </p:txBody>
      </p:sp>
      <p:cxnSp>
        <p:nvCxnSpPr>
          <p:cNvPr id="26" name="Straight Arrow Connector 25">
            <a:extLst>
              <a:ext uri="{FF2B5EF4-FFF2-40B4-BE49-F238E27FC236}">
                <a16:creationId xmlns:a16="http://schemas.microsoft.com/office/drawing/2014/main" id="{8338D1DC-4BFA-C66E-24AD-0DA665D39DD5}"/>
              </a:ext>
            </a:extLst>
          </p:cNvPr>
          <p:cNvCxnSpPr>
            <a:cxnSpLocks/>
            <a:stCxn id="25" idx="2"/>
            <a:endCxn id="21" idx="0"/>
          </p:cNvCxnSpPr>
          <p:nvPr/>
        </p:nvCxnSpPr>
        <p:spPr>
          <a:xfrm>
            <a:off x="876995" y="3041041"/>
            <a:ext cx="0" cy="367993"/>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03491109-A3D5-FFB4-DED6-E7420AC6F3E5}"/>
              </a:ext>
            </a:extLst>
          </p:cNvPr>
          <p:cNvCxnSpPr>
            <a:cxnSpLocks/>
            <a:stCxn id="24" idx="2"/>
            <a:endCxn id="25" idx="0"/>
          </p:cNvCxnSpPr>
          <p:nvPr/>
        </p:nvCxnSpPr>
        <p:spPr>
          <a:xfrm>
            <a:off x="876995" y="1620149"/>
            <a:ext cx="0" cy="367993"/>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8C0C52A7-FDEE-0863-C266-C05E3D59F954}"/>
              </a:ext>
            </a:extLst>
          </p:cNvPr>
          <p:cNvSpPr txBox="1"/>
          <p:nvPr/>
        </p:nvSpPr>
        <p:spPr>
          <a:xfrm>
            <a:off x="378290" y="3086802"/>
            <a:ext cx="1130631" cy="369332"/>
          </a:xfrm>
          <a:prstGeom prst="rect">
            <a:avLst/>
          </a:prstGeom>
          <a:noFill/>
        </p:spPr>
        <p:txBody>
          <a:bodyPr wrap="none" rtlCol="0">
            <a:spAutoFit/>
          </a:bodyPr>
          <a:lstStyle/>
          <a:p>
            <a:r>
              <a:rPr lang="fr-BE" dirty="0" err="1">
                <a:solidFill>
                  <a:schemeClr val="bg1"/>
                </a:solidFill>
              </a:rPr>
              <a:t>frequency</a:t>
            </a:r>
            <a:endParaRPr lang="en-US" dirty="0">
              <a:solidFill>
                <a:schemeClr val="bg1"/>
              </a:solidFill>
            </a:endParaRPr>
          </a:p>
        </p:txBody>
      </p:sp>
      <p:sp>
        <p:nvSpPr>
          <p:cNvPr id="39" name="Rectangle 38">
            <a:extLst>
              <a:ext uri="{FF2B5EF4-FFF2-40B4-BE49-F238E27FC236}">
                <a16:creationId xmlns:a16="http://schemas.microsoft.com/office/drawing/2014/main" id="{55314D83-CB7F-8C65-2A6E-DED8C82708CA}"/>
              </a:ext>
            </a:extLst>
          </p:cNvPr>
          <p:cNvSpPr/>
          <p:nvPr/>
        </p:nvSpPr>
        <p:spPr>
          <a:xfrm>
            <a:off x="101254" y="4460594"/>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Output VCA</a:t>
            </a:r>
            <a:endParaRPr lang="en-US" sz="1600" dirty="0"/>
          </a:p>
        </p:txBody>
      </p:sp>
      <p:cxnSp>
        <p:nvCxnSpPr>
          <p:cNvPr id="54" name="Straight Arrow Connector 53">
            <a:extLst>
              <a:ext uri="{FF2B5EF4-FFF2-40B4-BE49-F238E27FC236}">
                <a16:creationId xmlns:a16="http://schemas.microsoft.com/office/drawing/2014/main" id="{DB208797-FA7B-9B9C-4E4F-8AD86F7F8E1A}"/>
              </a:ext>
            </a:extLst>
          </p:cNvPr>
          <p:cNvCxnSpPr>
            <a:cxnSpLocks/>
          </p:cNvCxnSpPr>
          <p:nvPr/>
        </p:nvCxnSpPr>
        <p:spPr>
          <a:xfrm>
            <a:off x="876995" y="5513493"/>
            <a:ext cx="0" cy="367993"/>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5" name="TextBox 54">
            <a:extLst>
              <a:ext uri="{FF2B5EF4-FFF2-40B4-BE49-F238E27FC236}">
                <a16:creationId xmlns:a16="http://schemas.microsoft.com/office/drawing/2014/main" id="{BD6CC826-24E1-F8B4-129D-68B6502532A7}"/>
              </a:ext>
            </a:extLst>
          </p:cNvPr>
          <p:cNvSpPr txBox="1"/>
          <p:nvPr/>
        </p:nvSpPr>
        <p:spPr>
          <a:xfrm>
            <a:off x="8376310" y="5403128"/>
            <a:ext cx="3194098"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BE" sz="2000" dirty="0"/>
              <a:t>Le control Voltage est implémenté en connectant la sortie de l’</a:t>
            </a:r>
            <a:r>
              <a:rPr lang="fr-BE" sz="2000" dirty="0" err="1"/>
              <a:t>audiNode</a:t>
            </a:r>
            <a:r>
              <a:rPr lang="fr-BE" sz="2000" dirty="0"/>
              <a:t> à un </a:t>
            </a:r>
            <a:r>
              <a:rPr lang="fr-BE" sz="2000" dirty="0" err="1"/>
              <a:t>audioParam</a:t>
            </a:r>
            <a:endParaRPr lang="fr-BE" sz="2000" dirty="0"/>
          </a:p>
        </p:txBody>
      </p:sp>
      <p:sp>
        <p:nvSpPr>
          <p:cNvPr id="56" name="TextBox 55">
            <a:extLst>
              <a:ext uri="{FF2B5EF4-FFF2-40B4-BE49-F238E27FC236}">
                <a16:creationId xmlns:a16="http://schemas.microsoft.com/office/drawing/2014/main" id="{C9F0E60F-41ED-D2E9-FBF3-315CBAAE04E9}"/>
              </a:ext>
            </a:extLst>
          </p:cNvPr>
          <p:cNvSpPr txBox="1"/>
          <p:nvPr/>
        </p:nvSpPr>
        <p:spPr>
          <a:xfrm>
            <a:off x="8850121" y="3271468"/>
            <a:ext cx="3194098" cy="10156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BE" sz="2000" dirty="0"/>
              <a:t>Valeur de gain élevée pour obtenir une fréquence convenable</a:t>
            </a:r>
          </a:p>
        </p:txBody>
      </p:sp>
    </p:spTree>
    <p:extLst>
      <p:ext uri="{BB962C8B-B14F-4D97-AF65-F5344CB8AC3E}">
        <p14:creationId xmlns:p14="http://schemas.microsoft.com/office/powerpoint/2010/main" val="82168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38376-73BF-4C2B-DB31-57C8D1BD2769}"/>
              </a:ext>
            </a:extLst>
          </p:cNvPr>
          <p:cNvSpPr>
            <a:spLocks noGrp="1"/>
          </p:cNvSpPr>
          <p:nvPr>
            <p:ph type="title"/>
          </p:nvPr>
        </p:nvSpPr>
        <p:spPr/>
        <p:txBody>
          <a:bodyPr/>
          <a:lstStyle/>
          <a:p>
            <a:r>
              <a:rPr lang="fr-BE" dirty="0"/>
              <a:t>Demo4: VCO Contrôlé par LFO</a:t>
            </a:r>
            <a:endParaRPr lang="en-US" dirty="0"/>
          </a:p>
        </p:txBody>
      </p:sp>
      <p:sp>
        <p:nvSpPr>
          <p:cNvPr id="3" name="Content Placeholder 2">
            <a:extLst>
              <a:ext uri="{FF2B5EF4-FFF2-40B4-BE49-F238E27FC236}">
                <a16:creationId xmlns:a16="http://schemas.microsoft.com/office/drawing/2014/main" id="{FC5D278B-EE25-213A-8FD1-B6A9CF4B1862}"/>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89FF376D-823A-C02D-E800-0FAAE777E691}"/>
              </a:ext>
            </a:extLst>
          </p:cNvPr>
          <p:cNvPicPr>
            <a:picLocks noChangeAspect="1"/>
          </p:cNvPicPr>
          <p:nvPr/>
        </p:nvPicPr>
        <p:blipFill>
          <a:blip r:embed="rId2"/>
          <a:stretch>
            <a:fillRect/>
          </a:stretch>
        </p:blipFill>
        <p:spPr>
          <a:xfrm>
            <a:off x="100407" y="965593"/>
            <a:ext cx="6878010" cy="3191320"/>
          </a:xfrm>
          <a:prstGeom prst="rect">
            <a:avLst/>
          </a:prstGeom>
        </p:spPr>
      </p:pic>
      <p:pic>
        <p:nvPicPr>
          <p:cNvPr id="9" name="Content Placeholder 15">
            <a:extLst>
              <a:ext uri="{FF2B5EF4-FFF2-40B4-BE49-F238E27FC236}">
                <a16:creationId xmlns:a16="http://schemas.microsoft.com/office/drawing/2014/main" id="{29D966F9-5399-EFE3-CD8A-E941F26AC229}"/>
              </a:ext>
            </a:extLst>
          </p:cNvPr>
          <p:cNvPicPr>
            <a:picLocks noChangeAspect="1"/>
          </p:cNvPicPr>
          <p:nvPr/>
        </p:nvPicPr>
        <p:blipFill>
          <a:blip r:embed="rId3"/>
          <a:stretch>
            <a:fillRect/>
          </a:stretch>
        </p:blipFill>
        <p:spPr>
          <a:xfrm>
            <a:off x="7071093" y="912697"/>
            <a:ext cx="5029902" cy="3648584"/>
          </a:xfrm>
          <a:prstGeom prst="rect">
            <a:avLst/>
          </a:prstGeom>
          <a:solidFill>
            <a:schemeClr val="tx2"/>
          </a:solidFill>
        </p:spPr>
      </p:pic>
      <p:sp>
        <p:nvSpPr>
          <p:cNvPr id="4" name="Rectangle 3">
            <a:extLst>
              <a:ext uri="{FF2B5EF4-FFF2-40B4-BE49-F238E27FC236}">
                <a16:creationId xmlns:a16="http://schemas.microsoft.com/office/drawing/2014/main" id="{3D72D211-A5BB-1826-4534-7F96C7430BC4}"/>
              </a:ext>
            </a:extLst>
          </p:cNvPr>
          <p:cNvSpPr/>
          <p:nvPr/>
        </p:nvSpPr>
        <p:spPr>
          <a:xfrm>
            <a:off x="5735328" y="5571834"/>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VCO</a:t>
            </a:r>
            <a:endParaRPr lang="en-US" dirty="0"/>
          </a:p>
        </p:txBody>
      </p:sp>
      <p:sp>
        <p:nvSpPr>
          <p:cNvPr id="5" name="Rectangle 4">
            <a:extLst>
              <a:ext uri="{FF2B5EF4-FFF2-40B4-BE49-F238E27FC236}">
                <a16:creationId xmlns:a16="http://schemas.microsoft.com/office/drawing/2014/main" id="{E2DB676F-91B8-6475-4F0A-B81C120123EC}"/>
              </a:ext>
            </a:extLst>
          </p:cNvPr>
          <p:cNvSpPr/>
          <p:nvPr/>
        </p:nvSpPr>
        <p:spPr>
          <a:xfrm>
            <a:off x="10310365" y="5571834"/>
            <a:ext cx="1551483" cy="1052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sp>
        <p:nvSpPr>
          <p:cNvPr id="8" name="Rectangle 7">
            <a:extLst>
              <a:ext uri="{FF2B5EF4-FFF2-40B4-BE49-F238E27FC236}">
                <a16:creationId xmlns:a16="http://schemas.microsoft.com/office/drawing/2014/main" id="{EE113F23-7E67-40DB-4C5C-E7B6BA0C58DB}"/>
              </a:ext>
            </a:extLst>
          </p:cNvPr>
          <p:cNvSpPr/>
          <p:nvPr/>
        </p:nvSpPr>
        <p:spPr>
          <a:xfrm>
            <a:off x="1239700" y="5571833"/>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LFO</a:t>
            </a:r>
            <a:endParaRPr lang="en-US" dirty="0"/>
          </a:p>
        </p:txBody>
      </p:sp>
      <p:sp>
        <p:nvSpPr>
          <p:cNvPr id="10" name="Rectangle 9">
            <a:extLst>
              <a:ext uri="{FF2B5EF4-FFF2-40B4-BE49-F238E27FC236}">
                <a16:creationId xmlns:a16="http://schemas.microsoft.com/office/drawing/2014/main" id="{055E675B-8307-B49E-9344-556CE5103BCA}"/>
              </a:ext>
            </a:extLst>
          </p:cNvPr>
          <p:cNvSpPr/>
          <p:nvPr/>
        </p:nvSpPr>
        <p:spPr>
          <a:xfrm>
            <a:off x="3487514" y="5571834"/>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LFO VCA</a:t>
            </a:r>
            <a:endParaRPr lang="en-US" sz="1600" dirty="0"/>
          </a:p>
        </p:txBody>
      </p:sp>
      <p:cxnSp>
        <p:nvCxnSpPr>
          <p:cNvPr id="11" name="Straight Arrow Connector 10">
            <a:extLst>
              <a:ext uri="{FF2B5EF4-FFF2-40B4-BE49-F238E27FC236}">
                <a16:creationId xmlns:a16="http://schemas.microsoft.com/office/drawing/2014/main" id="{47610E1C-6E72-3EF2-EA10-1943D52A2EF0}"/>
              </a:ext>
            </a:extLst>
          </p:cNvPr>
          <p:cNvCxnSpPr>
            <a:cxnSpLocks/>
          </p:cNvCxnSpPr>
          <p:nvPr/>
        </p:nvCxnSpPr>
        <p:spPr>
          <a:xfrm>
            <a:off x="5038997" y="6374509"/>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BA2FAEC1-F8D4-BF25-128B-72FF49F871BB}"/>
              </a:ext>
            </a:extLst>
          </p:cNvPr>
          <p:cNvCxnSpPr>
            <a:cxnSpLocks/>
          </p:cNvCxnSpPr>
          <p:nvPr/>
        </p:nvCxnSpPr>
        <p:spPr>
          <a:xfrm>
            <a:off x="2791183" y="6374509"/>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4C3AD13F-8D10-D322-A1F3-B4428421B796}"/>
              </a:ext>
            </a:extLst>
          </p:cNvPr>
          <p:cNvSpPr txBox="1"/>
          <p:nvPr/>
        </p:nvSpPr>
        <p:spPr>
          <a:xfrm>
            <a:off x="5735327" y="6189843"/>
            <a:ext cx="1130631" cy="369332"/>
          </a:xfrm>
          <a:prstGeom prst="rect">
            <a:avLst/>
          </a:prstGeom>
          <a:noFill/>
        </p:spPr>
        <p:txBody>
          <a:bodyPr wrap="none" rtlCol="0">
            <a:spAutoFit/>
          </a:bodyPr>
          <a:lstStyle/>
          <a:p>
            <a:r>
              <a:rPr lang="fr-BE" dirty="0" err="1">
                <a:solidFill>
                  <a:schemeClr val="bg1"/>
                </a:solidFill>
              </a:rPr>
              <a:t>frequency</a:t>
            </a:r>
            <a:endParaRPr lang="en-US" dirty="0">
              <a:solidFill>
                <a:schemeClr val="bg1"/>
              </a:solidFill>
            </a:endParaRPr>
          </a:p>
        </p:txBody>
      </p:sp>
      <p:sp>
        <p:nvSpPr>
          <p:cNvPr id="14" name="Rectangle 13">
            <a:extLst>
              <a:ext uri="{FF2B5EF4-FFF2-40B4-BE49-F238E27FC236}">
                <a16:creationId xmlns:a16="http://schemas.microsoft.com/office/drawing/2014/main" id="{F4A6F1B5-9377-D11C-4D05-6EF6567062B6}"/>
              </a:ext>
            </a:extLst>
          </p:cNvPr>
          <p:cNvSpPr/>
          <p:nvPr/>
        </p:nvSpPr>
        <p:spPr>
          <a:xfrm>
            <a:off x="8062552" y="5571836"/>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Output VCA</a:t>
            </a:r>
            <a:endParaRPr lang="en-US" sz="1600" dirty="0"/>
          </a:p>
        </p:txBody>
      </p:sp>
      <p:cxnSp>
        <p:nvCxnSpPr>
          <p:cNvPr id="15" name="Straight Arrow Connector 14">
            <a:extLst>
              <a:ext uri="{FF2B5EF4-FFF2-40B4-BE49-F238E27FC236}">
                <a16:creationId xmlns:a16="http://schemas.microsoft.com/office/drawing/2014/main" id="{B9D4A93D-1400-A114-639B-C9F42258F674}"/>
              </a:ext>
            </a:extLst>
          </p:cNvPr>
          <p:cNvCxnSpPr>
            <a:cxnSpLocks/>
          </p:cNvCxnSpPr>
          <p:nvPr/>
        </p:nvCxnSpPr>
        <p:spPr>
          <a:xfrm>
            <a:off x="9614034" y="6374511"/>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10F19B6D-FF03-ADC4-E627-0B203563918D}"/>
              </a:ext>
            </a:extLst>
          </p:cNvPr>
          <p:cNvCxnSpPr>
            <a:cxnSpLocks/>
          </p:cNvCxnSpPr>
          <p:nvPr/>
        </p:nvCxnSpPr>
        <p:spPr>
          <a:xfrm>
            <a:off x="7286811" y="6243882"/>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28549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879415-44D9-896B-FCA6-8F5320F0B691}"/>
              </a:ext>
            </a:extLst>
          </p:cNvPr>
          <p:cNvSpPr>
            <a:spLocks noGrp="1"/>
          </p:cNvSpPr>
          <p:nvPr>
            <p:ph type="title"/>
          </p:nvPr>
        </p:nvSpPr>
        <p:spPr/>
        <p:txBody>
          <a:bodyPr/>
          <a:lstStyle/>
          <a:p>
            <a:r>
              <a:rPr lang="fr-BE" dirty="0"/>
              <a:t>L’oscilloscope</a:t>
            </a:r>
            <a:endParaRPr lang="en-US" dirty="0"/>
          </a:p>
        </p:txBody>
      </p:sp>
      <p:sp>
        <p:nvSpPr>
          <p:cNvPr id="11" name="Content Placeholder 10">
            <a:extLst>
              <a:ext uri="{FF2B5EF4-FFF2-40B4-BE49-F238E27FC236}">
                <a16:creationId xmlns:a16="http://schemas.microsoft.com/office/drawing/2014/main" id="{5B7095CF-8408-D054-D3D8-03D0E6985D38}"/>
              </a:ext>
            </a:extLst>
          </p:cNvPr>
          <p:cNvSpPr>
            <a:spLocks noGrp="1"/>
          </p:cNvSpPr>
          <p:nvPr>
            <p:ph idx="1"/>
          </p:nvPr>
        </p:nvSpPr>
        <p:spPr/>
        <p:txBody>
          <a:bodyPr/>
          <a:lstStyle/>
          <a:p>
            <a:r>
              <a:rPr lang="fr-BE" dirty="0">
                <a:solidFill>
                  <a:schemeClr val="bg1"/>
                </a:solidFill>
              </a:rPr>
              <a:t>Sert à afficher la forme d’onde</a:t>
            </a:r>
          </a:p>
          <a:p>
            <a:r>
              <a:rPr lang="fr-BE" dirty="0">
                <a:solidFill>
                  <a:schemeClr val="bg1"/>
                </a:solidFill>
              </a:rPr>
              <a:t>Implémenté par un </a:t>
            </a:r>
            <a:r>
              <a:rPr lang="fr-BE" dirty="0" err="1">
                <a:solidFill>
                  <a:schemeClr val="bg1"/>
                </a:solidFill>
              </a:rPr>
              <a:t>AnalyserNode</a:t>
            </a:r>
            <a:endParaRPr lang="fr-BE" dirty="0">
              <a:solidFill>
                <a:schemeClr val="bg1"/>
              </a:solidFill>
            </a:endParaRPr>
          </a:p>
          <a:p>
            <a:r>
              <a:rPr lang="fr-BE" dirty="0">
                <a:solidFill>
                  <a:schemeClr val="bg1"/>
                </a:solidFill>
              </a:rPr>
              <a:t>La sortie est une copie de l’entrée</a:t>
            </a:r>
          </a:p>
          <a:p>
            <a:endParaRPr lang="fr-BE" dirty="0">
              <a:solidFill>
                <a:schemeClr val="bg1"/>
              </a:solidFill>
            </a:endParaRPr>
          </a:p>
          <a:p>
            <a:pPr marL="0" indent="0">
              <a:buNone/>
            </a:pPr>
            <a:r>
              <a:rPr lang="fr-BE" dirty="0">
                <a:solidFill>
                  <a:schemeClr val="bg1"/>
                </a:solidFill>
              </a:rPr>
              <a:t>Méthodes:</a:t>
            </a:r>
          </a:p>
          <a:p>
            <a:pPr marL="0" indent="0">
              <a:buNone/>
            </a:pPr>
            <a:r>
              <a:rPr lang="fr-BE" dirty="0">
                <a:solidFill>
                  <a:schemeClr val="bg1"/>
                </a:solidFill>
              </a:rPr>
              <a:t>	</a:t>
            </a:r>
            <a:r>
              <a:rPr lang="fr-BE" b="1" dirty="0" err="1">
                <a:solidFill>
                  <a:srgbClr val="92D050"/>
                </a:solidFill>
              </a:rPr>
              <a:t>AnalyserNode.getFloatTimeDomainData</a:t>
            </a:r>
            <a:r>
              <a:rPr lang="fr-BE" b="1" dirty="0">
                <a:solidFill>
                  <a:srgbClr val="92D050"/>
                </a:solidFill>
              </a:rPr>
              <a:t>() </a:t>
            </a:r>
          </a:p>
          <a:p>
            <a:pPr marL="0" indent="0">
              <a:buNone/>
            </a:pPr>
            <a:r>
              <a:rPr lang="fr-BE" b="1" dirty="0">
                <a:solidFill>
                  <a:schemeClr val="bg1"/>
                </a:solidFill>
              </a:rPr>
              <a:t>	</a:t>
            </a:r>
            <a:r>
              <a:rPr lang="fr-BE" b="1" dirty="0" err="1">
                <a:solidFill>
                  <a:srgbClr val="92D050"/>
                </a:solidFill>
              </a:rPr>
              <a:t>AnalyserNode.getByteTimeDomainData</a:t>
            </a:r>
            <a:r>
              <a:rPr lang="fr-BE" b="1" dirty="0">
                <a:solidFill>
                  <a:srgbClr val="92D050"/>
                </a:solidFill>
              </a:rPr>
              <a:t>()</a:t>
            </a:r>
          </a:p>
          <a:p>
            <a:pPr marL="0" indent="0">
              <a:buNone/>
            </a:pPr>
            <a:r>
              <a:rPr lang="fr-BE" dirty="0">
                <a:solidFill>
                  <a:schemeClr val="bg1"/>
                </a:solidFill>
              </a:rPr>
              <a:t>Attribut: </a:t>
            </a:r>
          </a:p>
          <a:p>
            <a:pPr marL="0" indent="0">
              <a:buNone/>
            </a:pPr>
            <a:r>
              <a:rPr lang="fr-BE" dirty="0">
                <a:solidFill>
                  <a:schemeClr val="bg1"/>
                </a:solidFill>
              </a:rPr>
              <a:t>	 </a:t>
            </a:r>
            <a:r>
              <a:rPr lang="fr-BE" b="1" dirty="0" err="1">
                <a:solidFill>
                  <a:srgbClr val="92D050"/>
                </a:solidFill>
                <a:latin typeface="Courier New" panose="02070309020205020404" pitchFamily="49" charset="0"/>
                <a:cs typeface="Courier New" panose="02070309020205020404" pitchFamily="49" charset="0"/>
              </a:rPr>
              <a:t>AnalyserNode.fftSize</a:t>
            </a:r>
            <a:r>
              <a:rPr lang="fr-BE" b="1" dirty="0">
                <a:solidFill>
                  <a:srgbClr val="92D050"/>
                </a:solidFill>
                <a:latin typeface="Courier New" panose="02070309020205020404" pitchFamily="49" charset="0"/>
                <a:cs typeface="Courier New" panose="02070309020205020404" pitchFamily="49" charset="0"/>
              </a:rPr>
              <a:t>  </a:t>
            </a:r>
            <a:r>
              <a:rPr lang="fr-BE" sz="2800" dirty="0">
                <a:solidFill>
                  <a:schemeClr val="bg1"/>
                </a:solidFill>
                <a:cs typeface="Courier New" panose="02070309020205020404" pitchFamily="49" charset="0"/>
              </a:rPr>
              <a:t>taille de l’</a:t>
            </a:r>
            <a:r>
              <a:rPr lang="fr-BE" sz="2800" dirty="0" err="1">
                <a:solidFill>
                  <a:schemeClr val="bg1"/>
                </a:solidFill>
                <a:cs typeface="Courier New" panose="02070309020205020404" pitchFamily="49" charset="0"/>
              </a:rPr>
              <a:t>array</a:t>
            </a:r>
            <a:r>
              <a:rPr lang="fr-BE" sz="2800" dirty="0">
                <a:solidFill>
                  <a:schemeClr val="bg1"/>
                </a:solidFill>
                <a:cs typeface="Courier New" panose="02070309020205020404" pitchFamily="49" charset="0"/>
              </a:rPr>
              <a:t> </a:t>
            </a:r>
            <a:r>
              <a:rPr lang="fr-BE" sz="2800" dirty="0">
                <a:solidFill>
                  <a:schemeClr val="bg1"/>
                </a:solidFill>
              </a:rPr>
              <a:t>(values: 32, 64,…32768)</a:t>
            </a:r>
          </a:p>
          <a:p>
            <a:endParaRPr lang="en-US" dirty="0">
              <a:solidFill>
                <a:schemeClr val="bg1"/>
              </a:solidFill>
            </a:endParaRPr>
          </a:p>
          <a:p>
            <a:endParaRPr lang="en-US" dirty="0"/>
          </a:p>
        </p:txBody>
      </p:sp>
      <p:pic>
        <p:nvPicPr>
          <p:cNvPr id="13" name="Content Placeholder 4">
            <a:extLst>
              <a:ext uri="{FF2B5EF4-FFF2-40B4-BE49-F238E27FC236}">
                <a16:creationId xmlns:a16="http://schemas.microsoft.com/office/drawing/2014/main" id="{F7735366-0393-1FE9-5537-FCB5FFD907B2}"/>
              </a:ext>
            </a:extLst>
          </p:cNvPr>
          <p:cNvPicPr>
            <a:picLocks noChangeAspect="1"/>
          </p:cNvPicPr>
          <p:nvPr/>
        </p:nvPicPr>
        <p:blipFill>
          <a:blip r:embed="rId2"/>
          <a:stretch>
            <a:fillRect/>
          </a:stretch>
        </p:blipFill>
        <p:spPr>
          <a:xfrm>
            <a:off x="9622796" y="287410"/>
            <a:ext cx="2238687" cy="4182059"/>
          </a:xfrm>
          <a:prstGeom prst="rect">
            <a:avLst/>
          </a:prstGeom>
          <a:solidFill>
            <a:schemeClr val="tx2"/>
          </a:solidFill>
        </p:spPr>
      </p:pic>
      <p:sp>
        <p:nvSpPr>
          <p:cNvPr id="15" name="Rectangle 14">
            <a:extLst>
              <a:ext uri="{FF2B5EF4-FFF2-40B4-BE49-F238E27FC236}">
                <a16:creationId xmlns:a16="http://schemas.microsoft.com/office/drawing/2014/main" id="{7CA7CA25-9891-B1DD-CFA5-4E8A291ECCB7}"/>
              </a:ext>
            </a:extLst>
          </p:cNvPr>
          <p:cNvSpPr/>
          <p:nvPr/>
        </p:nvSpPr>
        <p:spPr>
          <a:xfrm>
            <a:off x="6960973" y="2067697"/>
            <a:ext cx="1309816" cy="930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Analyser Node</a:t>
            </a:r>
            <a:endParaRPr lang="en-US" dirty="0"/>
          </a:p>
        </p:txBody>
      </p:sp>
      <p:cxnSp>
        <p:nvCxnSpPr>
          <p:cNvPr id="16" name="Straight Arrow Connector 15">
            <a:extLst>
              <a:ext uri="{FF2B5EF4-FFF2-40B4-BE49-F238E27FC236}">
                <a16:creationId xmlns:a16="http://schemas.microsoft.com/office/drawing/2014/main" id="{7049F53E-A2F6-8B46-2C0E-4EB147981AB4}"/>
              </a:ext>
            </a:extLst>
          </p:cNvPr>
          <p:cNvCxnSpPr>
            <a:endCxn id="15" idx="1"/>
          </p:cNvCxnSpPr>
          <p:nvPr/>
        </p:nvCxnSpPr>
        <p:spPr>
          <a:xfrm flipV="1">
            <a:off x="6293708" y="2533135"/>
            <a:ext cx="667265" cy="12357"/>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0991138A-47E4-F0E7-1931-C5F97B83F194}"/>
              </a:ext>
            </a:extLst>
          </p:cNvPr>
          <p:cNvCxnSpPr/>
          <p:nvPr/>
        </p:nvCxnSpPr>
        <p:spPr>
          <a:xfrm flipV="1">
            <a:off x="8270789" y="2533135"/>
            <a:ext cx="667265" cy="12357"/>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0436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2195-7342-B863-1E1C-C579B4948F1B}"/>
              </a:ext>
            </a:extLst>
          </p:cNvPr>
          <p:cNvSpPr>
            <a:spLocks noGrp="1"/>
          </p:cNvSpPr>
          <p:nvPr>
            <p:ph type="title"/>
          </p:nvPr>
        </p:nvSpPr>
        <p:spPr/>
        <p:txBody>
          <a:bodyPr/>
          <a:lstStyle/>
          <a:p>
            <a:r>
              <a:rPr lang="fr-BE" b="1" dirty="0"/>
              <a:t>L’oscilloscope: le code</a:t>
            </a:r>
            <a:endParaRPr lang="en-US" dirty="0"/>
          </a:p>
        </p:txBody>
      </p:sp>
      <p:sp>
        <p:nvSpPr>
          <p:cNvPr id="3" name="Content Placeholder 2">
            <a:extLst>
              <a:ext uri="{FF2B5EF4-FFF2-40B4-BE49-F238E27FC236}">
                <a16:creationId xmlns:a16="http://schemas.microsoft.com/office/drawing/2014/main" id="{6CC5B022-E65D-7A5A-535B-AB16D0999469}"/>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CFD92559-0C28-95A9-6668-9C34BB0B24BF}"/>
              </a:ext>
            </a:extLst>
          </p:cNvPr>
          <p:cNvPicPr>
            <a:picLocks noChangeAspect="1"/>
          </p:cNvPicPr>
          <p:nvPr/>
        </p:nvPicPr>
        <p:blipFill>
          <a:blip r:embed="rId2"/>
          <a:stretch>
            <a:fillRect/>
          </a:stretch>
        </p:blipFill>
        <p:spPr>
          <a:xfrm>
            <a:off x="-2" y="895739"/>
            <a:ext cx="9761767" cy="3412650"/>
          </a:xfrm>
          <a:prstGeom prst="rect">
            <a:avLst/>
          </a:prstGeom>
        </p:spPr>
      </p:pic>
    </p:spTree>
    <p:extLst>
      <p:ext uri="{BB962C8B-B14F-4D97-AF65-F5344CB8AC3E}">
        <p14:creationId xmlns:p14="http://schemas.microsoft.com/office/powerpoint/2010/main" val="563338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7C60-E297-D47C-6C41-3DEB24AF7ED3}"/>
              </a:ext>
            </a:extLst>
          </p:cNvPr>
          <p:cNvSpPr>
            <a:spLocks noGrp="1"/>
          </p:cNvSpPr>
          <p:nvPr>
            <p:ph type="title"/>
          </p:nvPr>
        </p:nvSpPr>
        <p:spPr/>
        <p:txBody>
          <a:bodyPr/>
          <a:lstStyle/>
          <a:p>
            <a:r>
              <a:rPr lang="fr-BE" b="1" dirty="0"/>
              <a:t>L’oscilloscope: le code (affichage)</a:t>
            </a:r>
            <a:endParaRPr lang="en-US" b="1" dirty="0"/>
          </a:p>
        </p:txBody>
      </p:sp>
      <p:sp>
        <p:nvSpPr>
          <p:cNvPr id="6" name="Content Placeholder 5">
            <a:extLst>
              <a:ext uri="{FF2B5EF4-FFF2-40B4-BE49-F238E27FC236}">
                <a16:creationId xmlns:a16="http://schemas.microsoft.com/office/drawing/2014/main" id="{5154734B-A1FE-7AEF-1E59-A52754B49E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2F860E6-6D3D-4F28-B029-86842AB80F52}"/>
              </a:ext>
            </a:extLst>
          </p:cNvPr>
          <p:cNvPicPr>
            <a:picLocks noChangeAspect="1"/>
          </p:cNvPicPr>
          <p:nvPr/>
        </p:nvPicPr>
        <p:blipFill>
          <a:blip r:embed="rId2"/>
          <a:stretch>
            <a:fillRect/>
          </a:stretch>
        </p:blipFill>
        <p:spPr>
          <a:xfrm>
            <a:off x="8898424" y="527222"/>
            <a:ext cx="3021726" cy="2636108"/>
          </a:xfrm>
          <a:prstGeom prst="rect">
            <a:avLst/>
          </a:prstGeom>
        </p:spPr>
      </p:pic>
      <p:pic>
        <p:nvPicPr>
          <p:cNvPr id="10" name="Picture 9">
            <a:extLst>
              <a:ext uri="{FF2B5EF4-FFF2-40B4-BE49-F238E27FC236}">
                <a16:creationId xmlns:a16="http://schemas.microsoft.com/office/drawing/2014/main" id="{88848DE2-EEC6-43B7-E72C-450A687CBD09}"/>
              </a:ext>
            </a:extLst>
          </p:cNvPr>
          <p:cNvPicPr>
            <a:picLocks noChangeAspect="1"/>
          </p:cNvPicPr>
          <p:nvPr/>
        </p:nvPicPr>
        <p:blipFill>
          <a:blip r:embed="rId3"/>
          <a:stretch>
            <a:fillRect/>
          </a:stretch>
        </p:blipFill>
        <p:spPr>
          <a:xfrm>
            <a:off x="0" y="895739"/>
            <a:ext cx="8795473" cy="5962261"/>
          </a:xfrm>
          <a:prstGeom prst="rect">
            <a:avLst/>
          </a:prstGeom>
        </p:spPr>
      </p:pic>
    </p:spTree>
    <p:extLst>
      <p:ext uri="{BB962C8B-B14F-4D97-AF65-F5344CB8AC3E}">
        <p14:creationId xmlns:p14="http://schemas.microsoft.com/office/powerpoint/2010/main" val="115993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615FA-5C56-DCF6-8E10-5AD16F9FC631}"/>
              </a:ext>
            </a:extLst>
          </p:cNvPr>
          <p:cNvSpPr>
            <a:spLocks noGrp="1"/>
          </p:cNvSpPr>
          <p:nvPr>
            <p:ph type="title"/>
          </p:nvPr>
        </p:nvSpPr>
        <p:spPr/>
        <p:txBody>
          <a:bodyPr/>
          <a:lstStyle/>
          <a:p>
            <a:r>
              <a:rPr lang="fr-BE" dirty="0"/>
              <a:t>Demo4: Oscilloscope</a:t>
            </a:r>
            <a:endParaRPr lang="en-US" dirty="0"/>
          </a:p>
        </p:txBody>
      </p:sp>
      <p:sp>
        <p:nvSpPr>
          <p:cNvPr id="3" name="Content Placeholder 2">
            <a:extLst>
              <a:ext uri="{FF2B5EF4-FFF2-40B4-BE49-F238E27FC236}">
                <a16:creationId xmlns:a16="http://schemas.microsoft.com/office/drawing/2014/main" id="{DA0CDECB-C379-1684-1D99-DF7759942105}"/>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FE034202-DDCD-23D5-A83B-3E263E947FB7}"/>
              </a:ext>
            </a:extLst>
          </p:cNvPr>
          <p:cNvSpPr/>
          <p:nvPr/>
        </p:nvSpPr>
        <p:spPr>
          <a:xfrm>
            <a:off x="4723058" y="3896950"/>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VCO</a:t>
            </a:r>
            <a:endParaRPr lang="en-US" dirty="0"/>
          </a:p>
        </p:txBody>
      </p:sp>
      <p:sp>
        <p:nvSpPr>
          <p:cNvPr id="5" name="Rectangle 4">
            <a:extLst>
              <a:ext uri="{FF2B5EF4-FFF2-40B4-BE49-F238E27FC236}">
                <a16:creationId xmlns:a16="http://schemas.microsoft.com/office/drawing/2014/main" id="{F9CE6239-EFF6-5644-8553-C8693A3D27DD}"/>
              </a:ext>
            </a:extLst>
          </p:cNvPr>
          <p:cNvSpPr/>
          <p:nvPr/>
        </p:nvSpPr>
        <p:spPr>
          <a:xfrm>
            <a:off x="10310365" y="5571834"/>
            <a:ext cx="1551483" cy="1052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6" name="Straight Arrow Connector 5">
            <a:extLst>
              <a:ext uri="{FF2B5EF4-FFF2-40B4-BE49-F238E27FC236}">
                <a16:creationId xmlns:a16="http://schemas.microsoft.com/office/drawing/2014/main" id="{6363B0D1-7C99-9037-FAFF-9DB9F6876899}"/>
              </a:ext>
            </a:extLst>
          </p:cNvPr>
          <p:cNvCxnSpPr>
            <a:cxnSpLocks/>
          </p:cNvCxnSpPr>
          <p:nvPr/>
        </p:nvCxnSpPr>
        <p:spPr>
          <a:xfrm>
            <a:off x="6274540" y="4699625"/>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a16="http://schemas.microsoft.com/office/drawing/2014/main" id="{74B53DDB-D97F-0C97-7B5B-F3518CA25E80}"/>
              </a:ext>
            </a:extLst>
          </p:cNvPr>
          <p:cNvSpPr/>
          <p:nvPr/>
        </p:nvSpPr>
        <p:spPr>
          <a:xfrm>
            <a:off x="227430" y="3896949"/>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LFO</a:t>
            </a:r>
            <a:endParaRPr lang="en-US" dirty="0"/>
          </a:p>
        </p:txBody>
      </p:sp>
      <p:sp>
        <p:nvSpPr>
          <p:cNvPr id="8" name="Rectangle 7">
            <a:extLst>
              <a:ext uri="{FF2B5EF4-FFF2-40B4-BE49-F238E27FC236}">
                <a16:creationId xmlns:a16="http://schemas.microsoft.com/office/drawing/2014/main" id="{166E3B75-1913-881A-C495-8DB51382F74A}"/>
              </a:ext>
            </a:extLst>
          </p:cNvPr>
          <p:cNvSpPr/>
          <p:nvPr/>
        </p:nvSpPr>
        <p:spPr>
          <a:xfrm>
            <a:off x="2475244" y="3896950"/>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LFO VCA</a:t>
            </a:r>
            <a:endParaRPr lang="en-US" sz="1600" dirty="0"/>
          </a:p>
        </p:txBody>
      </p:sp>
      <p:cxnSp>
        <p:nvCxnSpPr>
          <p:cNvPr id="9" name="Straight Arrow Connector 8">
            <a:extLst>
              <a:ext uri="{FF2B5EF4-FFF2-40B4-BE49-F238E27FC236}">
                <a16:creationId xmlns:a16="http://schemas.microsoft.com/office/drawing/2014/main" id="{E3662CD8-13F1-2C9C-0EF0-8A09D1074F3E}"/>
              </a:ext>
            </a:extLst>
          </p:cNvPr>
          <p:cNvCxnSpPr>
            <a:cxnSpLocks/>
          </p:cNvCxnSpPr>
          <p:nvPr/>
        </p:nvCxnSpPr>
        <p:spPr>
          <a:xfrm>
            <a:off x="4026727" y="4699625"/>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45F36872-387B-DBBA-A940-5240D43FD460}"/>
              </a:ext>
            </a:extLst>
          </p:cNvPr>
          <p:cNvCxnSpPr>
            <a:cxnSpLocks/>
          </p:cNvCxnSpPr>
          <p:nvPr/>
        </p:nvCxnSpPr>
        <p:spPr>
          <a:xfrm>
            <a:off x="1778913" y="4699625"/>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BC42555B-C79E-9812-5EAC-69C8BF3DF77B}"/>
              </a:ext>
            </a:extLst>
          </p:cNvPr>
          <p:cNvSpPr txBox="1"/>
          <p:nvPr/>
        </p:nvSpPr>
        <p:spPr>
          <a:xfrm>
            <a:off x="4723057" y="4514959"/>
            <a:ext cx="1130631" cy="369332"/>
          </a:xfrm>
          <a:prstGeom prst="rect">
            <a:avLst/>
          </a:prstGeom>
          <a:noFill/>
        </p:spPr>
        <p:txBody>
          <a:bodyPr wrap="none" rtlCol="0">
            <a:spAutoFit/>
          </a:bodyPr>
          <a:lstStyle/>
          <a:p>
            <a:r>
              <a:rPr lang="fr-BE" dirty="0" err="1">
                <a:solidFill>
                  <a:schemeClr val="bg1"/>
                </a:solidFill>
              </a:rPr>
              <a:t>frequency</a:t>
            </a:r>
            <a:endParaRPr lang="en-US" dirty="0">
              <a:solidFill>
                <a:schemeClr val="bg1"/>
              </a:solidFill>
            </a:endParaRPr>
          </a:p>
        </p:txBody>
      </p:sp>
      <p:sp>
        <p:nvSpPr>
          <p:cNvPr id="12" name="Rectangle 11">
            <a:extLst>
              <a:ext uri="{FF2B5EF4-FFF2-40B4-BE49-F238E27FC236}">
                <a16:creationId xmlns:a16="http://schemas.microsoft.com/office/drawing/2014/main" id="{63A8DA0C-9D1C-431D-8AE5-30C6B15C13F2}"/>
              </a:ext>
            </a:extLst>
          </p:cNvPr>
          <p:cNvSpPr/>
          <p:nvPr/>
        </p:nvSpPr>
        <p:spPr>
          <a:xfrm>
            <a:off x="8062552" y="5571836"/>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Output VCA</a:t>
            </a:r>
            <a:endParaRPr lang="en-US" sz="1600" dirty="0"/>
          </a:p>
        </p:txBody>
      </p:sp>
      <p:cxnSp>
        <p:nvCxnSpPr>
          <p:cNvPr id="13" name="Straight Arrow Connector 12">
            <a:extLst>
              <a:ext uri="{FF2B5EF4-FFF2-40B4-BE49-F238E27FC236}">
                <a16:creationId xmlns:a16="http://schemas.microsoft.com/office/drawing/2014/main" id="{4FF6BED3-B0A7-DE9C-EE37-70929BC58DC5}"/>
              </a:ext>
            </a:extLst>
          </p:cNvPr>
          <p:cNvCxnSpPr>
            <a:cxnSpLocks/>
          </p:cNvCxnSpPr>
          <p:nvPr/>
        </p:nvCxnSpPr>
        <p:spPr>
          <a:xfrm>
            <a:off x="9614034" y="6374511"/>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9" name="Picture 18">
            <a:extLst>
              <a:ext uri="{FF2B5EF4-FFF2-40B4-BE49-F238E27FC236}">
                <a16:creationId xmlns:a16="http://schemas.microsoft.com/office/drawing/2014/main" id="{2927714B-35DB-FA17-29FB-419AE2B0481D}"/>
              </a:ext>
            </a:extLst>
          </p:cNvPr>
          <p:cNvPicPr>
            <a:picLocks noChangeAspect="1"/>
          </p:cNvPicPr>
          <p:nvPr/>
        </p:nvPicPr>
        <p:blipFill>
          <a:blip r:embed="rId2"/>
          <a:stretch>
            <a:fillRect/>
          </a:stretch>
        </p:blipFill>
        <p:spPr>
          <a:xfrm>
            <a:off x="0" y="940561"/>
            <a:ext cx="8677469" cy="2674518"/>
          </a:xfrm>
          <a:prstGeom prst="rect">
            <a:avLst/>
          </a:prstGeom>
        </p:spPr>
      </p:pic>
      <p:sp>
        <p:nvSpPr>
          <p:cNvPr id="20" name="Rectangle 19">
            <a:extLst>
              <a:ext uri="{FF2B5EF4-FFF2-40B4-BE49-F238E27FC236}">
                <a16:creationId xmlns:a16="http://schemas.microsoft.com/office/drawing/2014/main" id="{45303220-0C27-3B69-C12A-9712B1017BD9}"/>
              </a:ext>
            </a:extLst>
          </p:cNvPr>
          <p:cNvSpPr/>
          <p:nvPr/>
        </p:nvSpPr>
        <p:spPr>
          <a:xfrm>
            <a:off x="4697604" y="5598477"/>
            <a:ext cx="2589207" cy="10528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3600" dirty="0"/>
              <a:t>Oscilloscope</a:t>
            </a:r>
            <a:endParaRPr lang="en-US" dirty="0"/>
          </a:p>
        </p:txBody>
      </p:sp>
      <p:cxnSp>
        <p:nvCxnSpPr>
          <p:cNvPr id="22" name="Straight Arrow Connector 21">
            <a:extLst>
              <a:ext uri="{FF2B5EF4-FFF2-40B4-BE49-F238E27FC236}">
                <a16:creationId xmlns:a16="http://schemas.microsoft.com/office/drawing/2014/main" id="{11E7ED52-6EA1-5780-950C-382E006F77CA}"/>
              </a:ext>
            </a:extLst>
          </p:cNvPr>
          <p:cNvCxnSpPr>
            <a:cxnSpLocks/>
          </p:cNvCxnSpPr>
          <p:nvPr/>
        </p:nvCxnSpPr>
        <p:spPr>
          <a:xfrm>
            <a:off x="7286811" y="6243882"/>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Rectangle 22">
            <a:extLst>
              <a:ext uri="{FF2B5EF4-FFF2-40B4-BE49-F238E27FC236}">
                <a16:creationId xmlns:a16="http://schemas.microsoft.com/office/drawing/2014/main" id="{589B6E6A-DA00-2ADE-74CD-504E39718827}"/>
              </a:ext>
            </a:extLst>
          </p:cNvPr>
          <p:cNvSpPr/>
          <p:nvPr/>
        </p:nvSpPr>
        <p:spPr>
          <a:xfrm>
            <a:off x="6970871" y="3896950"/>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VCA</a:t>
            </a:r>
            <a:endParaRPr lang="en-US" sz="1600" dirty="0"/>
          </a:p>
        </p:txBody>
      </p:sp>
      <p:cxnSp>
        <p:nvCxnSpPr>
          <p:cNvPr id="27" name="Connector: Elbow 26">
            <a:extLst>
              <a:ext uri="{FF2B5EF4-FFF2-40B4-BE49-F238E27FC236}">
                <a16:creationId xmlns:a16="http://schemas.microsoft.com/office/drawing/2014/main" id="{0441C027-CA54-C566-03B6-696CE9FCEAE7}"/>
              </a:ext>
            </a:extLst>
          </p:cNvPr>
          <p:cNvCxnSpPr>
            <a:cxnSpLocks/>
            <a:stCxn id="23" idx="3"/>
            <a:endCxn id="20" idx="1"/>
          </p:cNvCxnSpPr>
          <p:nvPr/>
        </p:nvCxnSpPr>
        <p:spPr>
          <a:xfrm flipH="1">
            <a:off x="4697604" y="4423400"/>
            <a:ext cx="3824749" cy="1701527"/>
          </a:xfrm>
          <a:prstGeom prst="bentConnector5">
            <a:avLst>
              <a:gd name="adj1" fmla="val -5977"/>
              <a:gd name="adj2" fmla="val 50000"/>
              <a:gd name="adj3" fmla="val 159159"/>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13578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929D8BA-46C8-1388-FE0C-358EB911AD31}"/>
              </a:ext>
            </a:extLst>
          </p:cNvPr>
          <p:cNvSpPr>
            <a:spLocks noGrp="1"/>
          </p:cNvSpPr>
          <p:nvPr>
            <p:ph type="title"/>
          </p:nvPr>
        </p:nvSpPr>
        <p:spPr/>
        <p:txBody>
          <a:bodyPr/>
          <a:lstStyle/>
          <a:p>
            <a:r>
              <a:rPr lang="fr-BE" dirty="0"/>
              <a:t>Le trigger de l’oscilloscope</a:t>
            </a:r>
            <a:endParaRPr lang="en-US" dirty="0"/>
          </a:p>
        </p:txBody>
      </p:sp>
      <p:sp>
        <p:nvSpPr>
          <p:cNvPr id="22" name="Content Placeholder 21">
            <a:extLst>
              <a:ext uri="{FF2B5EF4-FFF2-40B4-BE49-F238E27FC236}">
                <a16:creationId xmlns:a16="http://schemas.microsoft.com/office/drawing/2014/main" id="{4EA0BA5A-99D9-2699-DF15-388B84A99628}"/>
              </a:ext>
            </a:extLst>
          </p:cNvPr>
          <p:cNvSpPr>
            <a:spLocks noGrp="1"/>
          </p:cNvSpPr>
          <p:nvPr>
            <p:ph idx="1"/>
          </p:nvPr>
        </p:nvSpPr>
        <p:spPr/>
        <p:txBody>
          <a:bodyPr>
            <a:normAutofit/>
          </a:bodyPr>
          <a:lstStyle/>
          <a:p>
            <a:pPr marL="0" indent="0">
              <a:buNone/>
            </a:pPr>
            <a:r>
              <a:rPr lang="fr-BE" dirty="0"/>
              <a:t>Stabiliser l’image</a:t>
            </a:r>
          </a:p>
          <a:p>
            <a:endParaRPr lang="fr-BE" dirty="0"/>
          </a:p>
          <a:p>
            <a:endParaRPr lang="fr-BE" dirty="0"/>
          </a:p>
          <a:p>
            <a:endParaRPr lang="fr-BE" dirty="0"/>
          </a:p>
          <a:p>
            <a:endParaRPr lang="fr-BE" dirty="0"/>
          </a:p>
          <a:p>
            <a:pPr marL="0" indent="0">
              <a:buFont typeface="Arial" panose="020B0604020202020204" pitchFamily="34" charset="0"/>
              <a:buNone/>
            </a:pPr>
            <a:r>
              <a:rPr lang="fr-BE" dirty="0"/>
              <a:t>Toujours commencer à dessiner</a:t>
            </a:r>
            <a:br>
              <a:rPr lang="fr-BE" dirty="0"/>
            </a:br>
            <a:r>
              <a:rPr lang="fr-BE" dirty="0"/>
              <a:t> au même moment (hauteur / pente)</a:t>
            </a:r>
          </a:p>
          <a:p>
            <a:endParaRPr lang="fr-BE" dirty="0"/>
          </a:p>
          <a:p>
            <a:r>
              <a:rPr lang="fr-BE" dirty="0"/>
              <a:t>Trigger </a:t>
            </a:r>
            <a:r>
              <a:rPr lang="fr-BE" dirty="0" err="1"/>
              <a:t>level</a:t>
            </a:r>
            <a:endParaRPr lang="fr-BE" dirty="0"/>
          </a:p>
          <a:p>
            <a:endParaRPr lang="fr-BE" dirty="0"/>
          </a:p>
          <a:p>
            <a:r>
              <a:rPr lang="fr-BE" dirty="0"/>
              <a:t>Trigger </a:t>
            </a:r>
            <a:r>
              <a:rPr lang="fr-BE" dirty="0" err="1"/>
              <a:t>slope</a:t>
            </a:r>
            <a:r>
              <a:rPr lang="fr-BE" dirty="0"/>
              <a:t>        ou     </a:t>
            </a:r>
            <a:endParaRPr lang="en-US" dirty="0"/>
          </a:p>
          <a:p>
            <a:endParaRPr lang="en-US" dirty="0"/>
          </a:p>
        </p:txBody>
      </p:sp>
      <p:pic>
        <p:nvPicPr>
          <p:cNvPr id="25" name="Picture 24">
            <a:extLst>
              <a:ext uri="{FF2B5EF4-FFF2-40B4-BE49-F238E27FC236}">
                <a16:creationId xmlns:a16="http://schemas.microsoft.com/office/drawing/2014/main" id="{100021FB-36C3-C374-00CB-221690E89837}"/>
              </a:ext>
            </a:extLst>
          </p:cNvPr>
          <p:cNvPicPr>
            <a:picLocks noChangeAspect="1"/>
          </p:cNvPicPr>
          <p:nvPr/>
        </p:nvPicPr>
        <p:blipFill>
          <a:blip r:embed="rId2"/>
          <a:stretch>
            <a:fillRect/>
          </a:stretch>
        </p:blipFill>
        <p:spPr>
          <a:xfrm>
            <a:off x="4798449" y="867872"/>
            <a:ext cx="7393551" cy="2006682"/>
          </a:xfrm>
          <a:prstGeom prst="rect">
            <a:avLst/>
          </a:prstGeom>
        </p:spPr>
      </p:pic>
      <p:sp>
        <p:nvSpPr>
          <p:cNvPr id="26" name="Rectangle: Rounded Corners 25">
            <a:extLst>
              <a:ext uri="{FF2B5EF4-FFF2-40B4-BE49-F238E27FC236}">
                <a16:creationId xmlns:a16="http://schemas.microsoft.com/office/drawing/2014/main" id="{474FF180-218D-AF51-635E-8153D5301914}"/>
              </a:ext>
            </a:extLst>
          </p:cNvPr>
          <p:cNvSpPr/>
          <p:nvPr/>
        </p:nvSpPr>
        <p:spPr>
          <a:xfrm>
            <a:off x="5732507" y="597847"/>
            <a:ext cx="1795849" cy="2529016"/>
          </a:xfrm>
          <a:prstGeom prst="round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56399774-B219-9F8F-C44E-76F84F46E35D}"/>
              </a:ext>
            </a:extLst>
          </p:cNvPr>
          <p:cNvCxnSpPr/>
          <p:nvPr/>
        </p:nvCxnSpPr>
        <p:spPr>
          <a:xfrm flipV="1">
            <a:off x="2385138" y="5995977"/>
            <a:ext cx="419100" cy="270025"/>
          </a:xfrm>
          <a:prstGeom prst="bentConnector3">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Connector: Elbow 27">
            <a:extLst>
              <a:ext uri="{FF2B5EF4-FFF2-40B4-BE49-F238E27FC236}">
                <a16:creationId xmlns:a16="http://schemas.microsoft.com/office/drawing/2014/main" id="{B4C8A8B2-C249-3543-F98A-165BD9692837}"/>
              </a:ext>
            </a:extLst>
          </p:cNvPr>
          <p:cNvCxnSpPr>
            <a:cxnSpLocks/>
          </p:cNvCxnSpPr>
          <p:nvPr/>
        </p:nvCxnSpPr>
        <p:spPr>
          <a:xfrm>
            <a:off x="3166188" y="5995976"/>
            <a:ext cx="419100" cy="270025"/>
          </a:xfrm>
          <a:prstGeom prst="bentConnector3">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9" name="Picture 28">
            <a:extLst>
              <a:ext uri="{FF2B5EF4-FFF2-40B4-BE49-F238E27FC236}">
                <a16:creationId xmlns:a16="http://schemas.microsoft.com/office/drawing/2014/main" id="{A5A43D8F-F919-4E71-8324-F164E60CDC6E}"/>
              </a:ext>
            </a:extLst>
          </p:cNvPr>
          <p:cNvPicPr>
            <a:picLocks noChangeAspect="1"/>
          </p:cNvPicPr>
          <p:nvPr/>
        </p:nvPicPr>
        <p:blipFill>
          <a:blip r:embed="rId3"/>
          <a:stretch>
            <a:fillRect/>
          </a:stretch>
        </p:blipFill>
        <p:spPr>
          <a:xfrm>
            <a:off x="7610475" y="3466304"/>
            <a:ext cx="3777080" cy="3308698"/>
          </a:xfrm>
          <a:prstGeom prst="rect">
            <a:avLst/>
          </a:prstGeom>
        </p:spPr>
      </p:pic>
      <p:sp>
        <p:nvSpPr>
          <p:cNvPr id="30" name="Rectangle: Rounded Corners 29">
            <a:extLst>
              <a:ext uri="{FF2B5EF4-FFF2-40B4-BE49-F238E27FC236}">
                <a16:creationId xmlns:a16="http://schemas.microsoft.com/office/drawing/2014/main" id="{64202F83-E8EF-A722-C6CB-4931A14EF1CB}"/>
              </a:ext>
            </a:extLst>
          </p:cNvPr>
          <p:cNvSpPr/>
          <p:nvPr/>
        </p:nvSpPr>
        <p:spPr>
          <a:xfrm>
            <a:off x="7992506" y="3396888"/>
            <a:ext cx="3246994" cy="3498415"/>
          </a:xfrm>
          <a:prstGeom prst="round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F2E285B8-44C1-31AD-06CD-1B277D4EEBA1}"/>
              </a:ext>
            </a:extLst>
          </p:cNvPr>
          <p:cNvCxnSpPr>
            <a:cxnSpLocks/>
          </p:cNvCxnSpPr>
          <p:nvPr/>
        </p:nvCxnSpPr>
        <p:spPr>
          <a:xfrm>
            <a:off x="7229475" y="4207585"/>
            <a:ext cx="1123950" cy="0"/>
          </a:xfrm>
          <a:prstGeom prst="line">
            <a:avLst/>
          </a:prstGeom>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id="{E7E2CFD4-D314-25B0-D2BA-A9C7E277761F}"/>
              </a:ext>
            </a:extLst>
          </p:cNvPr>
          <p:cNvSpPr txBox="1"/>
          <p:nvPr/>
        </p:nvSpPr>
        <p:spPr>
          <a:xfrm>
            <a:off x="6245393" y="3652450"/>
            <a:ext cx="1385163" cy="954107"/>
          </a:xfrm>
          <a:prstGeom prst="rect">
            <a:avLst/>
          </a:prstGeom>
          <a:noFill/>
        </p:spPr>
        <p:txBody>
          <a:bodyPr wrap="square">
            <a:spAutoFit/>
          </a:bodyPr>
          <a:lstStyle/>
          <a:p>
            <a:r>
              <a:rPr lang="fr-BE" sz="2800" dirty="0">
                <a:solidFill>
                  <a:schemeClr val="bg1"/>
                </a:solidFill>
              </a:rPr>
              <a:t>Trigger </a:t>
            </a:r>
            <a:r>
              <a:rPr lang="fr-BE" sz="2800" dirty="0" err="1">
                <a:solidFill>
                  <a:schemeClr val="bg1"/>
                </a:solidFill>
              </a:rPr>
              <a:t>level</a:t>
            </a:r>
            <a:endParaRPr lang="fr-BE" sz="2800" dirty="0">
              <a:solidFill>
                <a:schemeClr val="bg1"/>
              </a:solidFill>
            </a:endParaRPr>
          </a:p>
        </p:txBody>
      </p:sp>
      <p:sp>
        <p:nvSpPr>
          <p:cNvPr id="33" name="Arrow: Up-Down 32">
            <a:extLst>
              <a:ext uri="{FF2B5EF4-FFF2-40B4-BE49-F238E27FC236}">
                <a16:creationId xmlns:a16="http://schemas.microsoft.com/office/drawing/2014/main" id="{1E16F55E-22A3-0E7D-EB39-6DE2B40ED3E0}"/>
              </a:ext>
            </a:extLst>
          </p:cNvPr>
          <p:cNvSpPr/>
          <p:nvPr/>
        </p:nvSpPr>
        <p:spPr>
          <a:xfrm>
            <a:off x="7171810" y="3997731"/>
            <a:ext cx="247650" cy="50866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12B12BC8-0D22-7091-78AD-E032BEBEB18A}"/>
              </a:ext>
            </a:extLst>
          </p:cNvPr>
          <p:cNvSpPr/>
          <p:nvPr/>
        </p:nvSpPr>
        <p:spPr>
          <a:xfrm>
            <a:off x="8718078" y="620639"/>
            <a:ext cx="1795849" cy="2529016"/>
          </a:xfrm>
          <a:prstGeom prst="round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234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B3287-2A41-97F1-0383-6FAF36D63773}"/>
              </a:ext>
            </a:extLst>
          </p:cNvPr>
          <p:cNvSpPr>
            <a:spLocks noGrp="1"/>
          </p:cNvSpPr>
          <p:nvPr>
            <p:ph type="title"/>
          </p:nvPr>
        </p:nvSpPr>
        <p:spPr/>
        <p:txBody>
          <a:bodyPr/>
          <a:lstStyle/>
          <a:p>
            <a:r>
              <a:rPr lang="fr-BE" dirty="0"/>
              <a:t>Implémentation du trigger de l’</a:t>
            </a:r>
            <a:r>
              <a:rPr lang="fr-BE" dirty="0" err="1"/>
              <a:t>ocsilloscope</a:t>
            </a:r>
            <a:endParaRPr lang="en-US" dirty="0"/>
          </a:p>
        </p:txBody>
      </p:sp>
      <p:sp>
        <p:nvSpPr>
          <p:cNvPr id="3" name="Content Placeholder 2">
            <a:extLst>
              <a:ext uri="{FF2B5EF4-FFF2-40B4-BE49-F238E27FC236}">
                <a16:creationId xmlns:a16="http://schemas.microsoft.com/office/drawing/2014/main" id="{85C8F167-0CF0-4748-9692-3AE16BCDC579}"/>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489C565E-16A0-D214-53AE-F95B91F2F681}"/>
              </a:ext>
            </a:extLst>
          </p:cNvPr>
          <p:cNvPicPr>
            <a:picLocks noChangeAspect="1"/>
          </p:cNvPicPr>
          <p:nvPr/>
        </p:nvPicPr>
        <p:blipFill>
          <a:blip r:embed="rId2"/>
          <a:stretch>
            <a:fillRect/>
          </a:stretch>
        </p:blipFill>
        <p:spPr>
          <a:xfrm>
            <a:off x="0" y="895739"/>
            <a:ext cx="11717974" cy="5962260"/>
          </a:xfrm>
          <a:prstGeom prst="rect">
            <a:avLst/>
          </a:prstGeom>
        </p:spPr>
      </p:pic>
    </p:spTree>
    <p:extLst>
      <p:ext uri="{BB962C8B-B14F-4D97-AF65-F5344CB8AC3E}">
        <p14:creationId xmlns:p14="http://schemas.microsoft.com/office/powerpoint/2010/main" val="114300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139A-18BF-78E9-C289-8E9073BA14D3}"/>
              </a:ext>
            </a:extLst>
          </p:cNvPr>
          <p:cNvSpPr>
            <a:spLocks noGrp="1"/>
          </p:cNvSpPr>
          <p:nvPr>
            <p:ph type="title"/>
          </p:nvPr>
        </p:nvSpPr>
        <p:spPr/>
        <p:txBody>
          <a:bodyPr/>
          <a:lstStyle/>
          <a:p>
            <a:r>
              <a:rPr lang="fr-BE" dirty="0"/>
              <a:t>Le spectre (FFT)</a:t>
            </a:r>
            <a:endParaRPr lang="en-US" dirty="0"/>
          </a:p>
        </p:txBody>
      </p:sp>
      <p:sp>
        <p:nvSpPr>
          <p:cNvPr id="3" name="Content Placeholder 2">
            <a:extLst>
              <a:ext uri="{FF2B5EF4-FFF2-40B4-BE49-F238E27FC236}">
                <a16:creationId xmlns:a16="http://schemas.microsoft.com/office/drawing/2014/main" id="{375D0B0D-B2ED-9E7B-0E5B-20565F25BA94}"/>
              </a:ext>
            </a:extLst>
          </p:cNvPr>
          <p:cNvSpPr>
            <a:spLocks noGrp="1"/>
          </p:cNvSpPr>
          <p:nvPr>
            <p:ph idx="1"/>
          </p:nvPr>
        </p:nvSpPr>
        <p:spPr/>
        <p:txBody>
          <a:bodyPr>
            <a:normAutofit/>
          </a:bodyPr>
          <a:lstStyle/>
          <a:p>
            <a:endParaRPr lang="fr-BE" dirty="0"/>
          </a:p>
          <a:p>
            <a:r>
              <a:rPr lang="fr-BE" dirty="0"/>
              <a:t>Sert à afficher le contenu fréquentiel du signal</a:t>
            </a:r>
          </a:p>
          <a:p>
            <a:r>
              <a:rPr lang="fr-BE" dirty="0"/>
              <a:t>Implémenté par un </a:t>
            </a:r>
            <a:r>
              <a:rPr lang="fr-BE" b="1" dirty="0" err="1">
                <a:solidFill>
                  <a:srgbClr val="92D050"/>
                </a:solidFill>
              </a:rPr>
              <a:t>AnalyserNode</a:t>
            </a:r>
            <a:endParaRPr lang="fr-BE" b="1" dirty="0">
              <a:solidFill>
                <a:srgbClr val="92D050"/>
              </a:solidFill>
            </a:endParaRPr>
          </a:p>
          <a:p>
            <a:endParaRPr lang="fr-BE" dirty="0"/>
          </a:p>
          <a:p>
            <a:endParaRPr lang="fr-BE" dirty="0"/>
          </a:p>
          <a:p>
            <a:pPr marL="0" indent="0">
              <a:buNone/>
            </a:pPr>
            <a:r>
              <a:rPr lang="fr-BE" dirty="0"/>
              <a:t>Méthodes:</a:t>
            </a:r>
          </a:p>
          <a:p>
            <a:pPr marL="0" indent="0">
              <a:buNone/>
            </a:pPr>
            <a:r>
              <a:rPr lang="fr-BE" dirty="0"/>
              <a:t>	</a:t>
            </a:r>
            <a:r>
              <a:rPr lang="fr-BE" b="1" dirty="0" err="1">
                <a:solidFill>
                  <a:srgbClr val="92D050"/>
                </a:solidFill>
              </a:rPr>
              <a:t>AnalyserNode.getFloat</a:t>
            </a:r>
            <a:r>
              <a:rPr lang="en-US" b="1" dirty="0">
                <a:solidFill>
                  <a:srgbClr val="92D050"/>
                </a:solidFill>
              </a:rPr>
              <a:t>Frequency</a:t>
            </a:r>
            <a:r>
              <a:rPr lang="fr-BE" b="1" dirty="0">
                <a:solidFill>
                  <a:srgbClr val="92D050"/>
                </a:solidFill>
              </a:rPr>
              <a:t>Data()</a:t>
            </a:r>
            <a:r>
              <a:rPr lang="fr-BE" b="1" dirty="0"/>
              <a:t> </a:t>
            </a:r>
          </a:p>
          <a:p>
            <a:pPr marL="0" indent="0">
              <a:buNone/>
            </a:pPr>
            <a:r>
              <a:rPr lang="fr-BE" b="1" dirty="0"/>
              <a:t>	</a:t>
            </a:r>
            <a:r>
              <a:rPr lang="fr-BE" b="1" dirty="0" err="1">
                <a:solidFill>
                  <a:srgbClr val="92D050"/>
                </a:solidFill>
              </a:rPr>
              <a:t>AnalyserNode</a:t>
            </a:r>
            <a:r>
              <a:rPr lang="fr-BE" b="1" dirty="0">
                <a:solidFill>
                  <a:srgbClr val="92D050"/>
                </a:solidFill>
              </a:rPr>
              <a:t>.</a:t>
            </a:r>
            <a:r>
              <a:rPr lang="en-US" b="1" dirty="0" err="1">
                <a:solidFill>
                  <a:srgbClr val="92D050"/>
                </a:solidFill>
              </a:rPr>
              <a:t>getByteFrequencyData</a:t>
            </a:r>
            <a:r>
              <a:rPr lang="fr-BE" b="1" dirty="0">
                <a:solidFill>
                  <a:srgbClr val="92D050"/>
                </a:solidFill>
              </a:rPr>
              <a:t>()</a:t>
            </a:r>
          </a:p>
          <a:p>
            <a:pPr marL="0" indent="0">
              <a:buNone/>
            </a:pPr>
            <a:r>
              <a:rPr lang="fr-BE" dirty="0"/>
              <a:t>Attributs: </a:t>
            </a:r>
          </a:p>
          <a:p>
            <a:pPr marL="0" indent="0">
              <a:buNone/>
            </a:pPr>
            <a:r>
              <a:rPr lang="fr-BE" dirty="0"/>
              <a:t>	</a:t>
            </a:r>
            <a:r>
              <a:rPr lang="fr-BE" b="1" dirty="0" err="1">
                <a:solidFill>
                  <a:srgbClr val="92D050"/>
                </a:solidFill>
                <a:latin typeface="Courier New" panose="02070309020205020404" pitchFamily="49" charset="0"/>
                <a:cs typeface="Courier New" panose="02070309020205020404" pitchFamily="49" charset="0"/>
              </a:rPr>
              <a:t>AnalyserNode.fftSize</a:t>
            </a:r>
            <a:r>
              <a:rPr lang="fr-BE" b="1" dirty="0">
                <a:latin typeface="Courier New" panose="02070309020205020404" pitchFamily="49" charset="0"/>
                <a:cs typeface="Courier New" panose="02070309020205020404" pitchFamily="49" charset="0"/>
              </a:rPr>
              <a:t> </a:t>
            </a:r>
            <a:r>
              <a:rPr lang="fr-BE" sz="2200" dirty="0"/>
              <a:t>(values: 32,64,128,…32768)</a:t>
            </a:r>
          </a:p>
          <a:p>
            <a:pPr marL="0" indent="0">
              <a:buNone/>
            </a:pPr>
            <a:r>
              <a:rPr lang="en-US" b="1" dirty="0">
                <a:latin typeface="Courier New" panose="02070309020205020404" pitchFamily="49" charset="0"/>
                <a:cs typeface="Courier New" panose="02070309020205020404" pitchFamily="49" charset="0"/>
              </a:rPr>
              <a:t>	</a:t>
            </a:r>
            <a:r>
              <a:rPr lang="en-US" b="1" dirty="0" err="1">
                <a:solidFill>
                  <a:srgbClr val="92D050"/>
                </a:solidFill>
                <a:latin typeface="Courier New" panose="02070309020205020404" pitchFamily="49" charset="0"/>
                <a:cs typeface="Courier New" panose="02070309020205020404" pitchFamily="49" charset="0"/>
              </a:rPr>
              <a:t>AnalyserNode.frequencyBinCount</a:t>
            </a:r>
            <a:r>
              <a:rPr lang="fr-BE" sz="2800" dirty="0">
                <a:cs typeface="Courier New" panose="02070309020205020404" pitchFamily="49" charset="0"/>
              </a:rPr>
              <a:t>= </a:t>
            </a:r>
            <a:r>
              <a:rPr lang="fr-BE" sz="2800" dirty="0" err="1">
                <a:cs typeface="Courier New" panose="02070309020205020404" pitchFamily="49" charset="0"/>
              </a:rPr>
              <a:t>fftSize</a:t>
            </a:r>
            <a:r>
              <a:rPr lang="fr-BE" sz="2800" dirty="0">
                <a:cs typeface="Courier New" panose="02070309020205020404" pitchFamily="49" charset="0"/>
              </a:rPr>
              <a:t> / 2</a:t>
            </a:r>
            <a:r>
              <a:rPr lang="en-US" b="1" dirty="0">
                <a:solidFill>
                  <a:srgbClr val="92D050"/>
                </a:solidFill>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t>
            </a:r>
            <a:r>
              <a:rPr lang="fr-BE" sz="2400" dirty="0">
                <a:cs typeface="Courier New" panose="02070309020205020404" pitchFamily="49" charset="0"/>
              </a:rPr>
              <a:t>taille du </a:t>
            </a:r>
            <a:r>
              <a:rPr lang="fr-BE" sz="2400" dirty="0" err="1">
                <a:cs typeface="Courier New" panose="02070309020205020404" pitchFamily="49" charset="0"/>
              </a:rPr>
              <a:t>dataArray</a:t>
            </a:r>
            <a:r>
              <a:rPr lang="fr-BE" sz="2400" dirty="0">
                <a:cs typeface="Courier New" panose="02070309020205020404" pitchFamily="49" charset="0"/>
              </a:rPr>
              <a:t> )</a:t>
            </a:r>
            <a:endParaRPr lang="fr-BE" sz="2400" dirty="0"/>
          </a:p>
          <a:p>
            <a:pPr marL="0" indent="0">
              <a:buNone/>
            </a:pPr>
            <a:endParaRPr lang="fr-BE" b="1" dirty="0"/>
          </a:p>
          <a:p>
            <a:endParaRPr lang="fr-BE" dirty="0"/>
          </a:p>
          <a:p>
            <a:endParaRPr lang="en-US" dirty="0"/>
          </a:p>
        </p:txBody>
      </p:sp>
      <p:pic>
        <p:nvPicPr>
          <p:cNvPr id="5" name="Picture 4">
            <a:extLst>
              <a:ext uri="{FF2B5EF4-FFF2-40B4-BE49-F238E27FC236}">
                <a16:creationId xmlns:a16="http://schemas.microsoft.com/office/drawing/2014/main" id="{4D484020-9C61-9FAA-771A-970F4627D972}"/>
              </a:ext>
            </a:extLst>
          </p:cNvPr>
          <p:cNvPicPr>
            <a:picLocks noChangeAspect="1"/>
          </p:cNvPicPr>
          <p:nvPr/>
        </p:nvPicPr>
        <p:blipFill>
          <a:blip r:embed="rId2"/>
          <a:stretch>
            <a:fillRect/>
          </a:stretch>
        </p:blipFill>
        <p:spPr>
          <a:xfrm>
            <a:off x="8646274" y="1144117"/>
            <a:ext cx="3400900" cy="4315427"/>
          </a:xfrm>
          <a:prstGeom prst="rect">
            <a:avLst/>
          </a:prstGeom>
        </p:spPr>
      </p:pic>
      <p:graphicFrame>
        <p:nvGraphicFramePr>
          <p:cNvPr id="4" name="Object 3">
            <a:extLst>
              <a:ext uri="{FF2B5EF4-FFF2-40B4-BE49-F238E27FC236}">
                <a16:creationId xmlns:a16="http://schemas.microsoft.com/office/drawing/2014/main" id="{D928ED1E-C4A8-E70A-032F-60E8F7FDC75B}"/>
              </a:ext>
            </a:extLst>
          </p:cNvPr>
          <p:cNvGraphicFramePr>
            <a:graphicFrameLocks noChangeAspect="1"/>
          </p:cNvGraphicFramePr>
          <p:nvPr>
            <p:extLst>
              <p:ext uri="{D42A27DB-BD31-4B8C-83A1-F6EECF244321}">
                <p14:modId xmlns:p14="http://schemas.microsoft.com/office/powerpoint/2010/main" val="1018093818"/>
              </p:ext>
            </p:extLst>
          </p:nvPr>
        </p:nvGraphicFramePr>
        <p:xfrm>
          <a:off x="10888072" y="5537265"/>
          <a:ext cx="1093788" cy="414338"/>
        </p:xfrm>
        <a:graphic>
          <a:graphicData uri="http://schemas.openxmlformats.org/presentationml/2006/ole">
            <mc:AlternateContent xmlns:mc="http://schemas.openxmlformats.org/markup-compatibility/2006">
              <mc:Choice xmlns:v="urn:schemas-microsoft-com:vml" Requires="v">
                <p:oleObj name="Packager Shell Object" showAsIcon="1" r:id="rId3" imgW="1094040" imgH="414000" progId="Package">
                  <p:embed/>
                </p:oleObj>
              </mc:Choice>
              <mc:Fallback>
                <p:oleObj name="Packager Shell Object" showAsIcon="1" r:id="rId3" imgW="1094040" imgH="414000" progId="Package">
                  <p:embed/>
                  <p:pic>
                    <p:nvPicPr>
                      <p:cNvPr id="0" name=""/>
                      <p:cNvPicPr/>
                      <p:nvPr/>
                    </p:nvPicPr>
                    <p:blipFill>
                      <a:blip r:embed="rId4"/>
                      <a:stretch>
                        <a:fillRect/>
                      </a:stretch>
                    </p:blipFill>
                    <p:spPr>
                      <a:xfrm>
                        <a:off x="10888072" y="5537265"/>
                        <a:ext cx="1093788" cy="41433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A3AE0EB5-B42B-9629-96CD-76451FB58586}"/>
              </a:ext>
            </a:extLst>
          </p:cNvPr>
          <p:cNvSpPr/>
          <p:nvPr/>
        </p:nvSpPr>
        <p:spPr>
          <a:xfrm>
            <a:off x="6373144" y="2226318"/>
            <a:ext cx="1309816" cy="930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Analyser Node</a:t>
            </a:r>
            <a:endParaRPr lang="en-US" dirty="0"/>
          </a:p>
        </p:txBody>
      </p:sp>
      <p:cxnSp>
        <p:nvCxnSpPr>
          <p:cNvPr id="15" name="Straight Arrow Connector 14">
            <a:extLst>
              <a:ext uri="{FF2B5EF4-FFF2-40B4-BE49-F238E27FC236}">
                <a16:creationId xmlns:a16="http://schemas.microsoft.com/office/drawing/2014/main" id="{9911586C-CBC5-BF96-7841-D16058D75701}"/>
              </a:ext>
            </a:extLst>
          </p:cNvPr>
          <p:cNvCxnSpPr>
            <a:endCxn id="14" idx="1"/>
          </p:cNvCxnSpPr>
          <p:nvPr/>
        </p:nvCxnSpPr>
        <p:spPr>
          <a:xfrm flipV="1">
            <a:off x="5705879" y="2691756"/>
            <a:ext cx="667265" cy="12357"/>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84BE40CC-CFE9-947A-945A-F9E08F3F5906}"/>
              </a:ext>
            </a:extLst>
          </p:cNvPr>
          <p:cNvCxnSpPr/>
          <p:nvPr/>
        </p:nvCxnSpPr>
        <p:spPr>
          <a:xfrm flipV="1">
            <a:off x="7682960" y="2691756"/>
            <a:ext cx="667265" cy="12357"/>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67797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E2CBB3-8469-36D4-9976-92DA37C89149}"/>
              </a:ext>
            </a:extLst>
          </p:cNvPr>
          <p:cNvSpPr txBox="1"/>
          <p:nvPr/>
        </p:nvSpPr>
        <p:spPr>
          <a:xfrm>
            <a:off x="0" y="5288205"/>
            <a:ext cx="12192000" cy="1569794"/>
          </a:xfrm>
          <a:prstGeom prst="rect">
            <a:avLst/>
          </a:prstGeom>
          <a:solidFill>
            <a:schemeClr val="tx2"/>
          </a:solidFill>
        </p:spPr>
        <p:txBody>
          <a:bodyPr wrap="square" rtlCol="0">
            <a:noAutofit/>
          </a:bodyPr>
          <a:lstStyle/>
          <a:p>
            <a:endParaRPr lang="en-US" sz="2000" dirty="0">
              <a:solidFill>
                <a:schemeClr val="bg1"/>
              </a:solidFill>
            </a:endParaRPr>
          </a:p>
        </p:txBody>
      </p:sp>
      <p:sp>
        <p:nvSpPr>
          <p:cNvPr id="2" name="Title 1">
            <a:extLst>
              <a:ext uri="{FF2B5EF4-FFF2-40B4-BE49-F238E27FC236}">
                <a16:creationId xmlns:a16="http://schemas.microsoft.com/office/drawing/2014/main" id="{EAEDB3C9-34F1-F1F4-2DEB-D34C2A993B5C}"/>
              </a:ext>
            </a:extLst>
          </p:cNvPr>
          <p:cNvSpPr>
            <a:spLocks noGrp="1"/>
          </p:cNvSpPr>
          <p:nvPr>
            <p:ph type="title"/>
          </p:nvPr>
        </p:nvSpPr>
        <p:spPr/>
        <p:txBody>
          <a:bodyPr/>
          <a:lstStyle/>
          <a:p>
            <a:r>
              <a:rPr lang="fr-BE" dirty="0"/>
              <a:t>The </a:t>
            </a:r>
            <a:r>
              <a:rPr lang="fr-BE" dirty="0" err="1"/>
              <a:t>modular</a:t>
            </a:r>
            <a:r>
              <a:rPr lang="fr-BE" dirty="0"/>
              <a:t> </a:t>
            </a:r>
            <a:r>
              <a:rPr lang="fr-BE" dirty="0" err="1"/>
              <a:t>Synth</a:t>
            </a:r>
            <a:endParaRPr lang="en-US" dirty="0"/>
          </a:p>
        </p:txBody>
      </p:sp>
      <p:pic>
        <p:nvPicPr>
          <p:cNvPr id="5" name="Content Placeholder 4">
            <a:extLst>
              <a:ext uri="{FF2B5EF4-FFF2-40B4-BE49-F238E27FC236}">
                <a16:creationId xmlns:a16="http://schemas.microsoft.com/office/drawing/2014/main" id="{C3E398FC-C529-F17D-62B5-96F827ED0D69}"/>
              </a:ext>
            </a:extLst>
          </p:cNvPr>
          <p:cNvPicPr>
            <a:picLocks noGrp="1" noChangeAspect="1"/>
          </p:cNvPicPr>
          <p:nvPr>
            <p:ph idx="1"/>
          </p:nvPr>
        </p:nvPicPr>
        <p:blipFill>
          <a:blip r:embed="rId2"/>
          <a:stretch>
            <a:fillRect/>
          </a:stretch>
        </p:blipFill>
        <p:spPr>
          <a:xfrm>
            <a:off x="6263304" y="971786"/>
            <a:ext cx="5744377" cy="4048690"/>
          </a:xfrm>
        </p:spPr>
      </p:pic>
      <p:sp>
        <p:nvSpPr>
          <p:cNvPr id="3" name="TextBox 2">
            <a:extLst>
              <a:ext uri="{FF2B5EF4-FFF2-40B4-BE49-F238E27FC236}">
                <a16:creationId xmlns:a16="http://schemas.microsoft.com/office/drawing/2014/main" id="{88A84B1F-EFF8-BAD9-94FD-188FE2266D3E}"/>
              </a:ext>
            </a:extLst>
          </p:cNvPr>
          <p:cNvSpPr txBox="1"/>
          <p:nvPr/>
        </p:nvSpPr>
        <p:spPr>
          <a:xfrm>
            <a:off x="0" y="887000"/>
            <a:ext cx="6263304" cy="4832092"/>
          </a:xfrm>
          <a:prstGeom prst="rect">
            <a:avLst/>
          </a:prstGeom>
          <a:solidFill>
            <a:schemeClr val="tx2"/>
          </a:solidFill>
        </p:spPr>
        <p:txBody>
          <a:bodyPr wrap="square" rtlCol="0">
            <a:spAutoFit/>
          </a:bodyPr>
          <a:lstStyle/>
          <a:p>
            <a:r>
              <a:rPr lang="fr-BE" sz="2400" dirty="0">
                <a:solidFill>
                  <a:schemeClr val="bg1"/>
                </a:solidFill>
              </a:rPr>
              <a:t>Développé par Robert Moog en 1964</a:t>
            </a:r>
          </a:p>
          <a:p>
            <a:r>
              <a:rPr lang="fr-BE" sz="2400" dirty="0">
                <a:solidFill>
                  <a:schemeClr val="bg1"/>
                </a:solidFill>
              </a:rPr>
              <a:t>Formé de modules</a:t>
            </a:r>
          </a:p>
          <a:p>
            <a:pPr marL="285750" indent="-285750">
              <a:buFont typeface="Arial" panose="020B0604020202020204" pitchFamily="34" charset="0"/>
              <a:buChar char="•"/>
            </a:pPr>
            <a:r>
              <a:rPr lang="fr-BE" sz="2400" dirty="0">
                <a:solidFill>
                  <a:schemeClr val="bg1"/>
                </a:solidFill>
              </a:rPr>
              <a:t>LFO</a:t>
            </a:r>
          </a:p>
          <a:p>
            <a:pPr marL="285750" indent="-285750">
              <a:buFont typeface="Arial" panose="020B0604020202020204" pitchFamily="34" charset="0"/>
              <a:buChar char="•"/>
            </a:pPr>
            <a:r>
              <a:rPr lang="fr-BE" sz="2400" dirty="0">
                <a:solidFill>
                  <a:schemeClr val="bg1"/>
                </a:solidFill>
              </a:rPr>
              <a:t>VCO</a:t>
            </a:r>
          </a:p>
          <a:p>
            <a:pPr marL="285750" indent="-285750">
              <a:buFont typeface="Arial" panose="020B0604020202020204" pitchFamily="34" charset="0"/>
              <a:buChar char="•"/>
            </a:pPr>
            <a:r>
              <a:rPr lang="fr-BE" sz="2400" dirty="0">
                <a:solidFill>
                  <a:schemeClr val="bg1"/>
                </a:solidFill>
              </a:rPr>
              <a:t>ADSR</a:t>
            </a:r>
          </a:p>
          <a:p>
            <a:pPr marL="285750" indent="-285750">
              <a:buFont typeface="Arial" panose="020B0604020202020204" pitchFamily="34" charset="0"/>
              <a:buChar char="•"/>
            </a:pPr>
            <a:r>
              <a:rPr lang="fr-BE" sz="2400" dirty="0" err="1">
                <a:solidFill>
                  <a:schemeClr val="bg1"/>
                </a:solidFill>
              </a:rPr>
              <a:t>Sequencer</a:t>
            </a:r>
            <a:endParaRPr lang="fr-BE" sz="2400" dirty="0">
              <a:solidFill>
                <a:schemeClr val="bg1"/>
              </a:solidFill>
            </a:endParaRPr>
          </a:p>
          <a:p>
            <a:pPr marL="285750" indent="-285750">
              <a:buFont typeface="Arial" panose="020B0604020202020204" pitchFamily="34" charset="0"/>
              <a:buChar char="•"/>
            </a:pPr>
            <a:endParaRPr lang="fr-BE" sz="2000" dirty="0">
              <a:solidFill>
                <a:schemeClr val="bg1"/>
              </a:solidFill>
            </a:endParaRPr>
          </a:p>
          <a:p>
            <a:r>
              <a:rPr lang="fr-BE" sz="2400" dirty="0">
                <a:solidFill>
                  <a:schemeClr val="bg1"/>
                </a:solidFill>
              </a:rPr>
              <a:t>Un module peut être</a:t>
            </a:r>
          </a:p>
          <a:p>
            <a:pPr marL="285750" indent="-285750">
              <a:buFont typeface="Arial" panose="020B0604020202020204" pitchFamily="34" charset="0"/>
              <a:buChar char="•"/>
            </a:pPr>
            <a:r>
              <a:rPr lang="fr-BE" sz="2400" dirty="0">
                <a:solidFill>
                  <a:schemeClr val="bg1"/>
                </a:solidFill>
              </a:rPr>
              <a:t>Une source (génère un signal)</a:t>
            </a:r>
          </a:p>
          <a:p>
            <a:pPr marL="285750" indent="-285750">
              <a:buFont typeface="Arial" panose="020B0604020202020204" pitchFamily="34" charset="0"/>
              <a:buChar char="•"/>
            </a:pPr>
            <a:r>
              <a:rPr lang="fr-BE" sz="2400" dirty="0">
                <a:solidFill>
                  <a:schemeClr val="bg1"/>
                </a:solidFill>
              </a:rPr>
              <a:t>Une destination (amplificateur + Haut parleurs, enregistreur, </a:t>
            </a:r>
            <a:r>
              <a:rPr lang="fr-BE" sz="2400" dirty="0" err="1">
                <a:solidFill>
                  <a:schemeClr val="bg1"/>
                </a:solidFill>
              </a:rPr>
              <a:t>visualiseur</a:t>
            </a:r>
            <a:r>
              <a:rPr lang="fr-BE" sz="2400" dirty="0">
                <a:solidFill>
                  <a:schemeClr val="bg1"/>
                </a:solidFill>
              </a:rPr>
              <a:t>,…)</a:t>
            </a:r>
          </a:p>
          <a:p>
            <a:pPr marL="285750" indent="-285750">
              <a:buFont typeface="Arial" panose="020B0604020202020204" pitchFamily="34" charset="0"/>
              <a:buChar char="•"/>
            </a:pPr>
            <a:r>
              <a:rPr lang="fr-BE" sz="2400" dirty="0">
                <a:solidFill>
                  <a:schemeClr val="bg1"/>
                </a:solidFill>
              </a:rPr>
              <a:t>Un module intermédiaire qui transforme le signal (filtre, mixeur,…)</a:t>
            </a:r>
            <a:endParaRPr lang="en-US" sz="2400" dirty="0">
              <a:solidFill>
                <a:schemeClr val="bg1"/>
              </a:solidFill>
            </a:endParaRPr>
          </a:p>
        </p:txBody>
      </p:sp>
      <p:sp>
        <p:nvSpPr>
          <p:cNvPr id="4" name="Rectangle 3">
            <a:extLst>
              <a:ext uri="{FF2B5EF4-FFF2-40B4-BE49-F238E27FC236}">
                <a16:creationId xmlns:a16="http://schemas.microsoft.com/office/drawing/2014/main" id="{28AB316E-49EA-B194-5DD5-CA73EBBEA483}"/>
              </a:ext>
            </a:extLst>
          </p:cNvPr>
          <p:cNvSpPr/>
          <p:nvPr/>
        </p:nvSpPr>
        <p:spPr>
          <a:xfrm>
            <a:off x="352222" y="5824151"/>
            <a:ext cx="1405361" cy="6430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2400" dirty="0"/>
              <a:t>source</a:t>
            </a:r>
            <a:endParaRPr lang="en-US" sz="2400" dirty="0"/>
          </a:p>
        </p:txBody>
      </p:sp>
      <p:sp>
        <p:nvSpPr>
          <p:cNvPr id="7" name="Rectangle 6">
            <a:extLst>
              <a:ext uri="{FF2B5EF4-FFF2-40B4-BE49-F238E27FC236}">
                <a16:creationId xmlns:a16="http://schemas.microsoft.com/office/drawing/2014/main" id="{C388252C-55D7-BEE3-769C-CA63104F081E}"/>
              </a:ext>
            </a:extLst>
          </p:cNvPr>
          <p:cNvSpPr/>
          <p:nvPr/>
        </p:nvSpPr>
        <p:spPr>
          <a:xfrm>
            <a:off x="2635822" y="5815611"/>
            <a:ext cx="2084459" cy="657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err="1"/>
              <a:t>Tranformateur</a:t>
            </a:r>
            <a:endParaRPr lang="en-US" sz="2400" dirty="0"/>
          </a:p>
        </p:txBody>
      </p:sp>
      <p:sp>
        <p:nvSpPr>
          <p:cNvPr id="9" name="Rectangle 8">
            <a:extLst>
              <a:ext uri="{FF2B5EF4-FFF2-40B4-BE49-F238E27FC236}">
                <a16:creationId xmlns:a16="http://schemas.microsoft.com/office/drawing/2014/main" id="{B4174828-486A-1F10-356B-EE5EB59B91CE}"/>
              </a:ext>
            </a:extLst>
          </p:cNvPr>
          <p:cNvSpPr/>
          <p:nvPr/>
        </p:nvSpPr>
        <p:spPr>
          <a:xfrm>
            <a:off x="5598520" y="5818058"/>
            <a:ext cx="1638239" cy="6430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sz="2400" dirty="0"/>
              <a:t>Destination</a:t>
            </a:r>
            <a:endParaRPr lang="en-US" sz="2400" dirty="0"/>
          </a:p>
        </p:txBody>
      </p:sp>
      <p:cxnSp>
        <p:nvCxnSpPr>
          <p:cNvPr id="11" name="Connector: Elbow 10">
            <a:extLst>
              <a:ext uri="{FF2B5EF4-FFF2-40B4-BE49-F238E27FC236}">
                <a16:creationId xmlns:a16="http://schemas.microsoft.com/office/drawing/2014/main" id="{BC25FE68-33B5-CF7F-212C-C3C281033A63}"/>
              </a:ext>
            </a:extLst>
          </p:cNvPr>
          <p:cNvCxnSpPr>
            <a:cxnSpLocks/>
            <a:stCxn id="4" idx="3"/>
            <a:endCxn id="7" idx="1"/>
          </p:cNvCxnSpPr>
          <p:nvPr/>
        </p:nvCxnSpPr>
        <p:spPr>
          <a:xfrm flipV="1">
            <a:off x="1757583" y="6144474"/>
            <a:ext cx="878239" cy="1225"/>
          </a:xfrm>
          <a:prstGeom prst="bentConnector3">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Connector: Elbow 16">
            <a:extLst>
              <a:ext uri="{FF2B5EF4-FFF2-40B4-BE49-F238E27FC236}">
                <a16:creationId xmlns:a16="http://schemas.microsoft.com/office/drawing/2014/main" id="{05560EFD-4B23-AE44-A03A-37323484D2E2}"/>
              </a:ext>
            </a:extLst>
          </p:cNvPr>
          <p:cNvCxnSpPr>
            <a:cxnSpLocks/>
          </p:cNvCxnSpPr>
          <p:nvPr/>
        </p:nvCxnSpPr>
        <p:spPr>
          <a:xfrm flipV="1">
            <a:off x="4720281" y="6168710"/>
            <a:ext cx="857134" cy="1"/>
          </a:xfrm>
          <a:prstGeom prst="bentConnector3">
            <a:avLst>
              <a:gd name="adj1" fmla="val 50000"/>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34255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9887-D3D5-CAE4-1D32-310EE5298274}"/>
              </a:ext>
            </a:extLst>
          </p:cNvPr>
          <p:cNvSpPr>
            <a:spLocks noGrp="1"/>
          </p:cNvSpPr>
          <p:nvPr>
            <p:ph type="title"/>
          </p:nvPr>
        </p:nvSpPr>
        <p:spPr/>
        <p:txBody>
          <a:bodyPr/>
          <a:lstStyle/>
          <a:p>
            <a:r>
              <a:rPr lang="fr-BE" dirty="0"/>
              <a:t>Code du </a:t>
            </a:r>
            <a:r>
              <a:rPr lang="fr-BE" dirty="0" err="1"/>
              <a:t>spectrum</a:t>
            </a:r>
            <a:r>
              <a:rPr lang="fr-BE" dirty="0"/>
              <a:t> analyser</a:t>
            </a:r>
            <a:endParaRPr lang="en-US" dirty="0"/>
          </a:p>
        </p:txBody>
      </p:sp>
      <p:sp>
        <p:nvSpPr>
          <p:cNvPr id="3" name="Content Placeholder 2">
            <a:extLst>
              <a:ext uri="{FF2B5EF4-FFF2-40B4-BE49-F238E27FC236}">
                <a16:creationId xmlns:a16="http://schemas.microsoft.com/office/drawing/2014/main" id="{8F473295-D328-B325-21C5-662D3664A49D}"/>
              </a:ext>
            </a:extLst>
          </p:cNvPr>
          <p:cNvSpPr>
            <a:spLocks noGrp="1"/>
          </p:cNvSpPr>
          <p:nvPr>
            <p:ph idx="1"/>
          </p:nvPr>
        </p:nvSpPr>
        <p:spPr/>
        <p:txBody>
          <a:bodyPr/>
          <a:lstStyle/>
          <a:p>
            <a:pPr marL="0" indent="0" algn="r">
              <a:buNone/>
            </a:pPr>
            <a:endParaRPr lang="en-US" dirty="0"/>
          </a:p>
        </p:txBody>
      </p:sp>
      <p:pic>
        <p:nvPicPr>
          <p:cNvPr id="7" name="Picture 6">
            <a:extLst>
              <a:ext uri="{FF2B5EF4-FFF2-40B4-BE49-F238E27FC236}">
                <a16:creationId xmlns:a16="http://schemas.microsoft.com/office/drawing/2014/main" id="{C533E36B-7249-DE92-D4EA-0AFB9ADE20E4}"/>
              </a:ext>
            </a:extLst>
          </p:cNvPr>
          <p:cNvPicPr>
            <a:picLocks noChangeAspect="1"/>
          </p:cNvPicPr>
          <p:nvPr/>
        </p:nvPicPr>
        <p:blipFill>
          <a:blip r:embed="rId2"/>
          <a:stretch>
            <a:fillRect/>
          </a:stretch>
        </p:blipFill>
        <p:spPr>
          <a:xfrm>
            <a:off x="-2" y="895739"/>
            <a:ext cx="8552851" cy="2571103"/>
          </a:xfrm>
          <a:prstGeom prst="rect">
            <a:avLst/>
          </a:prstGeom>
        </p:spPr>
      </p:pic>
      <p:pic>
        <p:nvPicPr>
          <p:cNvPr id="9" name="Picture 8">
            <a:extLst>
              <a:ext uri="{FF2B5EF4-FFF2-40B4-BE49-F238E27FC236}">
                <a16:creationId xmlns:a16="http://schemas.microsoft.com/office/drawing/2014/main" id="{13984B00-7C01-DC0D-E105-59F6CB0EC83C}"/>
              </a:ext>
            </a:extLst>
          </p:cNvPr>
          <p:cNvPicPr>
            <a:picLocks noChangeAspect="1"/>
          </p:cNvPicPr>
          <p:nvPr/>
        </p:nvPicPr>
        <p:blipFill>
          <a:blip r:embed="rId3"/>
          <a:stretch>
            <a:fillRect/>
          </a:stretch>
        </p:blipFill>
        <p:spPr>
          <a:xfrm>
            <a:off x="2030325" y="3284376"/>
            <a:ext cx="10161674" cy="3573624"/>
          </a:xfrm>
          <a:prstGeom prst="rect">
            <a:avLst/>
          </a:prstGeom>
        </p:spPr>
      </p:pic>
      <p:sp>
        <p:nvSpPr>
          <p:cNvPr id="10" name="TextBox 9">
            <a:extLst>
              <a:ext uri="{FF2B5EF4-FFF2-40B4-BE49-F238E27FC236}">
                <a16:creationId xmlns:a16="http://schemas.microsoft.com/office/drawing/2014/main" id="{78834048-DF43-BCCB-C135-ED6681FD07D2}"/>
              </a:ext>
            </a:extLst>
          </p:cNvPr>
          <p:cNvSpPr txBox="1"/>
          <p:nvPr/>
        </p:nvSpPr>
        <p:spPr>
          <a:xfrm>
            <a:off x="8826759" y="1119461"/>
            <a:ext cx="2537927" cy="1938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BE" sz="2000" dirty="0"/>
              <a:t>Similaire au code de l’oscilloscope</a:t>
            </a:r>
          </a:p>
          <a:p>
            <a:endParaRPr lang="fr-BE" sz="2000" dirty="0"/>
          </a:p>
          <a:p>
            <a:r>
              <a:rPr lang="fr-BE" sz="2000" dirty="0"/>
              <a:t>Pas de trigger</a:t>
            </a:r>
          </a:p>
          <a:p>
            <a:endParaRPr lang="fr-BE" sz="2000" dirty="0"/>
          </a:p>
          <a:p>
            <a:endParaRPr lang="en-US" sz="2000" dirty="0"/>
          </a:p>
        </p:txBody>
      </p:sp>
    </p:spTree>
    <p:extLst>
      <p:ext uri="{BB962C8B-B14F-4D97-AF65-F5344CB8AC3E}">
        <p14:creationId xmlns:p14="http://schemas.microsoft.com/office/powerpoint/2010/main" val="305112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105AD-F135-7C5F-1254-2DA7708D24E9}"/>
              </a:ext>
            </a:extLst>
          </p:cNvPr>
          <p:cNvSpPr>
            <a:spLocks noGrp="1"/>
          </p:cNvSpPr>
          <p:nvPr>
            <p:ph type="title"/>
          </p:nvPr>
        </p:nvSpPr>
        <p:spPr/>
        <p:txBody>
          <a:bodyPr/>
          <a:lstStyle/>
          <a:p>
            <a:r>
              <a:rPr lang="fr-BE" dirty="0"/>
              <a:t>Les harmoniques</a:t>
            </a:r>
            <a:endParaRPr lang="en-US" dirty="0"/>
          </a:p>
        </p:txBody>
      </p:sp>
      <p:sp>
        <p:nvSpPr>
          <p:cNvPr id="3" name="Content Placeholder 2">
            <a:extLst>
              <a:ext uri="{FF2B5EF4-FFF2-40B4-BE49-F238E27FC236}">
                <a16:creationId xmlns:a16="http://schemas.microsoft.com/office/drawing/2014/main" id="{D54CEDFA-2E38-DCC1-927B-E36B7F50F6EF}"/>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CDAF2DE2-9F39-099A-3438-F99A6C556A5A}"/>
              </a:ext>
            </a:extLst>
          </p:cNvPr>
          <p:cNvPicPr>
            <a:picLocks noChangeAspect="1"/>
          </p:cNvPicPr>
          <p:nvPr/>
        </p:nvPicPr>
        <p:blipFill>
          <a:blip r:embed="rId2"/>
          <a:stretch>
            <a:fillRect/>
          </a:stretch>
        </p:blipFill>
        <p:spPr>
          <a:xfrm>
            <a:off x="5075852" y="100504"/>
            <a:ext cx="6856655" cy="6656991"/>
          </a:xfrm>
          <a:prstGeom prst="rect">
            <a:avLst/>
          </a:prstGeom>
        </p:spPr>
      </p:pic>
    </p:spTree>
    <p:extLst>
      <p:ext uri="{BB962C8B-B14F-4D97-AF65-F5344CB8AC3E}">
        <p14:creationId xmlns:p14="http://schemas.microsoft.com/office/powerpoint/2010/main" val="1933457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F3F3-F15E-2437-4C57-8287B3CFBE2E}"/>
              </a:ext>
            </a:extLst>
          </p:cNvPr>
          <p:cNvSpPr>
            <a:spLocks noGrp="1"/>
          </p:cNvSpPr>
          <p:nvPr>
            <p:ph type="title"/>
          </p:nvPr>
        </p:nvSpPr>
        <p:spPr/>
        <p:txBody>
          <a:bodyPr/>
          <a:lstStyle/>
          <a:p>
            <a:r>
              <a:rPr lang="fr-BE" dirty="0" err="1"/>
              <a:t>Demo</a:t>
            </a:r>
            <a:r>
              <a:rPr lang="fr-BE" dirty="0"/>
              <a:t> 6 Spectrum</a:t>
            </a:r>
            <a:endParaRPr lang="en-US" dirty="0"/>
          </a:p>
        </p:txBody>
      </p:sp>
      <p:sp>
        <p:nvSpPr>
          <p:cNvPr id="3" name="Content Placeholder 2">
            <a:extLst>
              <a:ext uri="{FF2B5EF4-FFF2-40B4-BE49-F238E27FC236}">
                <a16:creationId xmlns:a16="http://schemas.microsoft.com/office/drawing/2014/main" id="{151AC815-D21C-43BF-435E-23EF048BA43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53212C5-5D31-324C-857C-288DAA67D1DB}"/>
              </a:ext>
            </a:extLst>
          </p:cNvPr>
          <p:cNvPicPr>
            <a:picLocks noChangeAspect="1"/>
          </p:cNvPicPr>
          <p:nvPr/>
        </p:nvPicPr>
        <p:blipFill>
          <a:blip r:embed="rId2"/>
          <a:stretch>
            <a:fillRect/>
          </a:stretch>
        </p:blipFill>
        <p:spPr>
          <a:xfrm>
            <a:off x="4506684" y="294624"/>
            <a:ext cx="7685315" cy="3464214"/>
          </a:xfrm>
          <a:prstGeom prst="rect">
            <a:avLst/>
          </a:prstGeom>
        </p:spPr>
      </p:pic>
      <p:sp>
        <p:nvSpPr>
          <p:cNvPr id="6" name="Rectangle 5">
            <a:extLst>
              <a:ext uri="{FF2B5EF4-FFF2-40B4-BE49-F238E27FC236}">
                <a16:creationId xmlns:a16="http://schemas.microsoft.com/office/drawing/2014/main" id="{D79A0766-C035-C85C-50EF-B8F9E1CC85A8}"/>
              </a:ext>
            </a:extLst>
          </p:cNvPr>
          <p:cNvSpPr/>
          <p:nvPr/>
        </p:nvSpPr>
        <p:spPr>
          <a:xfrm>
            <a:off x="4723058" y="3896950"/>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VCO</a:t>
            </a:r>
            <a:endParaRPr lang="en-US" dirty="0"/>
          </a:p>
        </p:txBody>
      </p:sp>
      <p:sp>
        <p:nvSpPr>
          <p:cNvPr id="7" name="Rectangle 6">
            <a:extLst>
              <a:ext uri="{FF2B5EF4-FFF2-40B4-BE49-F238E27FC236}">
                <a16:creationId xmlns:a16="http://schemas.microsoft.com/office/drawing/2014/main" id="{7CD1C3CE-0E32-D8C0-CD16-3F34ED9E7905}"/>
              </a:ext>
            </a:extLst>
          </p:cNvPr>
          <p:cNvSpPr/>
          <p:nvPr/>
        </p:nvSpPr>
        <p:spPr>
          <a:xfrm>
            <a:off x="10310365" y="5571834"/>
            <a:ext cx="1551483" cy="1052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8" name="Straight Arrow Connector 7">
            <a:extLst>
              <a:ext uri="{FF2B5EF4-FFF2-40B4-BE49-F238E27FC236}">
                <a16:creationId xmlns:a16="http://schemas.microsoft.com/office/drawing/2014/main" id="{1587B8F6-B7A8-16A8-3EB9-1D302FDD8612}"/>
              </a:ext>
            </a:extLst>
          </p:cNvPr>
          <p:cNvCxnSpPr>
            <a:cxnSpLocks/>
          </p:cNvCxnSpPr>
          <p:nvPr/>
        </p:nvCxnSpPr>
        <p:spPr>
          <a:xfrm>
            <a:off x="6274540" y="4699625"/>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3665A7A1-6FA3-80BF-3102-116624E2BFB0}"/>
              </a:ext>
            </a:extLst>
          </p:cNvPr>
          <p:cNvSpPr/>
          <p:nvPr/>
        </p:nvSpPr>
        <p:spPr>
          <a:xfrm>
            <a:off x="227430" y="3896949"/>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LFO</a:t>
            </a:r>
            <a:endParaRPr lang="en-US" dirty="0"/>
          </a:p>
        </p:txBody>
      </p:sp>
      <p:sp>
        <p:nvSpPr>
          <p:cNvPr id="10" name="Rectangle 9">
            <a:extLst>
              <a:ext uri="{FF2B5EF4-FFF2-40B4-BE49-F238E27FC236}">
                <a16:creationId xmlns:a16="http://schemas.microsoft.com/office/drawing/2014/main" id="{A9F13AFC-11FD-5800-912E-9FCBE9CA304D}"/>
              </a:ext>
            </a:extLst>
          </p:cNvPr>
          <p:cNvSpPr/>
          <p:nvPr/>
        </p:nvSpPr>
        <p:spPr>
          <a:xfrm>
            <a:off x="2475244" y="3896950"/>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LFO VCA</a:t>
            </a:r>
            <a:endParaRPr lang="en-US" sz="1600" dirty="0"/>
          </a:p>
        </p:txBody>
      </p:sp>
      <p:cxnSp>
        <p:nvCxnSpPr>
          <p:cNvPr id="11" name="Straight Arrow Connector 10">
            <a:extLst>
              <a:ext uri="{FF2B5EF4-FFF2-40B4-BE49-F238E27FC236}">
                <a16:creationId xmlns:a16="http://schemas.microsoft.com/office/drawing/2014/main" id="{00F43B05-AFAF-8CE3-CEAA-4D4332D61DAD}"/>
              </a:ext>
            </a:extLst>
          </p:cNvPr>
          <p:cNvCxnSpPr>
            <a:cxnSpLocks/>
          </p:cNvCxnSpPr>
          <p:nvPr/>
        </p:nvCxnSpPr>
        <p:spPr>
          <a:xfrm>
            <a:off x="4026727" y="4699625"/>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130C80AB-86BD-DC2E-5213-A71A79E37D9F}"/>
              </a:ext>
            </a:extLst>
          </p:cNvPr>
          <p:cNvCxnSpPr>
            <a:cxnSpLocks/>
          </p:cNvCxnSpPr>
          <p:nvPr/>
        </p:nvCxnSpPr>
        <p:spPr>
          <a:xfrm>
            <a:off x="1778913" y="4699625"/>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280BC407-1AF3-34C9-7981-52E647379373}"/>
              </a:ext>
            </a:extLst>
          </p:cNvPr>
          <p:cNvSpPr txBox="1"/>
          <p:nvPr/>
        </p:nvSpPr>
        <p:spPr>
          <a:xfrm>
            <a:off x="4723057" y="4514959"/>
            <a:ext cx="1130631" cy="369332"/>
          </a:xfrm>
          <a:prstGeom prst="rect">
            <a:avLst/>
          </a:prstGeom>
          <a:noFill/>
        </p:spPr>
        <p:txBody>
          <a:bodyPr wrap="none" rtlCol="0">
            <a:spAutoFit/>
          </a:bodyPr>
          <a:lstStyle/>
          <a:p>
            <a:r>
              <a:rPr lang="fr-BE" dirty="0" err="1">
                <a:solidFill>
                  <a:schemeClr val="bg1"/>
                </a:solidFill>
              </a:rPr>
              <a:t>frequency</a:t>
            </a:r>
            <a:endParaRPr lang="en-US" dirty="0">
              <a:solidFill>
                <a:schemeClr val="bg1"/>
              </a:solidFill>
            </a:endParaRPr>
          </a:p>
        </p:txBody>
      </p:sp>
      <p:sp>
        <p:nvSpPr>
          <p:cNvPr id="14" name="Rectangle 13">
            <a:extLst>
              <a:ext uri="{FF2B5EF4-FFF2-40B4-BE49-F238E27FC236}">
                <a16:creationId xmlns:a16="http://schemas.microsoft.com/office/drawing/2014/main" id="{1E16B967-07E6-C264-35AB-C7BAC8BC0189}"/>
              </a:ext>
            </a:extLst>
          </p:cNvPr>
          <p:cNvSpPr/>
          <p:nvPr/>
        </p:nvSpPr>
        <p:spPr>
          <a:xfrm>
            <a:off x="8062552" y="5571836"/>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Output VCA</a:t>
            </a:r>
            <a:endParaRPr lang="en-US" sz="1600" dirty="0"/>
          </a:p>
        </p:txBody>
      </p:sp>
      <p:cxnSp>
        <p:nvCxnSpPr>
          <p:cNvPr id="15" name="Straight Arrow Connector 14">
            <a:extLst>
              <a:ext uri="{FF2B5EF4-FFF2-40B4-BE49-F238E27FC236}">
                <a16:creationId xmlns:a16="http://schemas.microsoft.com/office/drawing/2014/main" id="{389A8176-857C-5026-0CB6-AF0DE6940FBF}"/>
              </a:ext>
            </a:extLst>
          </p:cNvPr>
          <p:cNvCxnSpPr>
            <a:cxnSpLocks/>
          </p:cNvCxnSpPr>
          <p:nvPr/>
        </p:nvCxnSpPr>
        <p:spPr>
          <a:xfrm>
            <a:off x="9614034" y="6374511"/>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6" name="Rectangle 15">
            <a:extLst>
              <a:ext uri="{FF2B5EF4-FFF2-40B4-BE49-F238E27FC236}">
                <a16:creationId xmlns:a16="http://schemas.microsoft.com/office/drawing/2014/main" id="{2A7322F2-BD8A-8C80-C79A-1785A4BCED25}"/>
              </a:ext>
            </a:extLst>
          </p:cNvPr>
          <p:cNvSpPr/>
          <p:nvPr/>
        </p:nvSpPr>
        <p:spPr>
          <a:xfrm>
            <a:off x="4697604" y="5598477"/>
            <a:ext cx="2589207" cy="10528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3600" dirty="0"/>
              <a:t>Spectrum</a:t>
            </a:r>
            <a:endParaRPr lang="en-US" dirty="0"/>
          </a:p>
        </p:txBody>
      </p:sp>
      <p:cxnSp>
        <p:nvCxnSpPr>
          <p:cNvPr id="17" name="Straight Arrow Connector 16">
            <a:extLst>
              <a:ext uri="{FF2B5EF4-FFF2-40B4-BE49-F238E27FC236}">
                <a16:creationId xmlns:a16="http://schemas.microsoft.com/office/drawing/2014/main" id="{C7E1DF59-08B4-FEB7-6063-58D7FDF2FB88}"/>
              </a:ext>
            </a:extLst>
          </p:cNvPr>
          <p:cNvCxnSpPr>
            <a:cxnSpLocks/>
          </p:cNvCxnSpPr>
          <p:nvPr/>
        </p:nvCxnSpPr>
        <p:spPr>
          <a:xfrm>
            <a:off x="7286811" y="6243882"/>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650F38C7-D912-C410-4ED8-CB0ECF3B6A2A}"/>
              </a:ext>
            </a:extLst>
          </p:cNvPr>
          <p:cNvSpPr/>
          <p:nvPr/>
        </p:nvSpPr>
        <p:spPr>
          <a:xfrm>
            <a:off x="6970871" y="3896950"/>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VCA</a:t>
            </a:r>
            <a:endParaRPr lang="en-US" sz="1600" dirty="0"/>
          </a:p>
        </p:txBody>
      </p:sp>
      <p:cxnSp>
        <p:nvCxnSpPr>
          <p:cNvPr id="19" name="Connector: Elbow 18">
            <a:extLst>
              <a:ext uri="{FF2B5EF4-FFF2-40B4-BE49-F238E27FC236}">
                <a16:creationId xmlns:a16="http://schemas.microsoft.com/office/drawing/2014/main" id="{389AE3A0-D325-F4DB-06A9-6A15E1DB6184}"/>
              </a:ext>
            </a:extLst>
          </p:cNvPr>
          <p:cNvCxnSpPr>
            <a:cxnSpLocks/>
            <a:stCxn id="18" idx="3"/>
            <a:endCxn id="21" idx="1"/>
          </p:cNvCxnSpPr>
          <p:nvPr/>
        </p:nvCxnSpPr>
        <p:spPr>
          <a:xfrm flipH="1">
            <a:off x="1003171" y="4423400"/>
            <a:ext cx="7519182" cy="1701527"/>
          </a:xfrm>
          <a:prstGeom prst="bentConnector5">
            <a:avLst>
              <a:gd name="adj1" fmla="val -3040"/>
              <a:gd name="adj2" fmla="val 50000"/>
              <a:gd name="adj3" fmla="val 110610"/>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a:extLst>
              <a:ext uri="{FF2B5EF4-FFF2-40B4-BE49-F238E27FC236}">
                <a16:creationId xmlns:a16="http://schemas.microsoft.com/office/drawing/2014/main" id="{2931CF61-4AB0-B718-E623-50EA6F4E7F24}"/>
              </a:ext>
            </a:extLst>
          </p:cNvPr>
          <p:cNvSpPr/>
          <p:nvPr/>
        </p:nvSpPr>
        <p:spPr>
          <a:xfrm>
            <a:off x="1003171" y="5598477"/>
            <a:ext cx="2589207" cy="10528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3600" dirty="0"/>
              <a:t>Oscilloscope</a:t>
            </a:r>
            <a:endParaRPr lang="en-US" dirty="0"/>
          </a:p>
        </p:txBody>
      </p:sp>
      <p:cxnSp>
        <p:nvCxnSpPr>
          <p:cNvPr id="24" name="Straight Arrow Connector 23">
            <a:extLst>
              <a:ext uri="{FF2B5EF4-FFF2-40B4-BE49-F238E27FC236}">
                <a16:creationId xmlns:a16="http://schemas.microsoft.com/office/drawing/2014/main" id="{872B8D75-02C5-4CED-E91D-EF092122ABBC}"/>
              </a:ext>
            </a:extLst>
          </p:cNvPr>
          <p:cNvCxnSpPr>
            <a:cxnSpLocks/>
          </p:cNvCxnSpPr>
          <p:nvPr/>
        </p:nvCxnSpPr>
        <p:spPr>
          <a:xfrm>
            <a:off x="3592378" y="6243882"/>
            <a:ext cx="1105226"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9029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6448-F7C0-07B3-4097-B97DFD091FE5}"/>
              </a:ext>
            </a:extLst>
          </p:cNvPr>
          <p:cNvSpPr>
            <a:spLocks noGrp="1"/>
          </p:cNvSpPr>
          <p:nvPr>
            <p:ph type="title"/>
          </p:nvPr>
        </p:nvSpPr>
        <p:spPr/>
        <p:txBody>
          <a:bodyPr/>
          <a:lstStyle/>
          <a:p>
            <a:r>
              <a:rPr lang="fr-BE" dirty="0"/>
              <a:t>Générer du bruit blanc</a:t>
            </a:r>
            <a:endParaRPr lang="en-US" dirty="0"/>
          </a:p>
        </p:txBody>
      </p:sp>
      <p:sp>
        <p:nvSpPr>
          <p:cNvPr id="3" name="Content Placeholder 2">
            <a:extLst>
              <a:ext uri="{FF2B5EF4-FFF2-40B4-BE49-F238E27FC236}">
                <a16:creationId xmlns:a16="http://schemas.microsoft.com/office/drawing/2014/main" id="{F8781F85-A29D-C47F-5660-10EA97078F76}"/>
              </a:ext>
            </a:extLst>
          </p:cNvPr>
          <p:cNvSpPr>
            <a:spLocks noGrp="1"/>
          </p:cNvSpPr>
          <p:nvPr>
            <p:ph idx="1"/>
          </p:nvPr>
        </p:nvSpPr>
        <p:spPr/>
        <p:txBody>
          <a:bodyPr/>
          <a:lstStyle/>
          <a:p>
            <a:r>
              <a:rPr lang="fr-BE" dirty="0"/>
              <a:t>Le bruit blanc a un spectre plat</a:t>
            </a:r>
          </a:p>
          <a:p>
            <a:endParaRPr lang="fr-BE" dirty="0"/>
          </a:p>
          <a:p>
            <a:endParaRPr lang="fr-BE" dirty="0"/>
          </a:p>
          <a:p>
            <a:endParaRPr lang="fr-BE" dirty="0"/>
          </a:p>
          <a:p>
            <a:endParaRPr lang="fr-BE" dirty="0"/>
          </a:p>
          <a:p>
            <a:endParaRPr lang="fr-BE" dirty="0"/>
          </a:p>
          <a:p>
            <a:endParaRPr lang="fr-BE" dirty="0"/>
          </a:p>
          <a:p>
            <a:r>
              <a:rPr lang="fr-BE" dirty="0"/>
              <a:t>Le signal = </a:t>
            </a:r>
            <a:r>
              <a:rPr lang="fr-BE" dirty="0" err="1"/>
              <a:t>random</a:t>
            </a:r>
            <a:r>
              <a:rPr lang="fr-BE" dirty="0"/>
              <a:t> </a:t>
            </a:r>
            <a:r>
              <a:rPr lang="fr-BE" dirty="0" err="1"/>
              <a:t>numbers</a:t>
            </a:r>
            <a:r>
              <a:rPr lang="fr-BE" dirty="0"/>
              <a:t> (distribution uniforme)</a:t>
            </a:r>
          </a:p>
          <a:p>
            <a:endParaRPr lang="en-US" dirty="0"/>
          </a:p>
        </p:txBody>
      </p:sp>
      <p:pic>
        <p:nvPicPr>
          <p:cNvPr id="5" name="Picture 4">
            <a:extLst>
              <a:ext uri="{FF2B5EF4-FFF2-40B4-BE49-F238E27FC236}">
                <a16:creationId xmlns:a16="http://schemas.microsoft.com/office/drawing/2014/main" id="{72480C33-3ED7-C1BE-569D-842DFA97CFCA}"/>
              </a:ext>
            </a:extLst>
          </p:cNvPr>
          <p:cNvPicPr>
            <a:picLocks noChangeAspect="1"/>
          </p:cNvPicPr>
          <p:nvPr/>
        </p:nvPicPr>
        <p:blipFill>
          <a:blip r:embed="rId2"/>
          <a:stretch>
            <a:fillRect/>
          </a:stretch>
        </p:blipFill>
        <p:spPr>
          <a:xfrm>
            <a:off x="4922793" y="770226"/>
            <a:ext cx="7269207" cy="3513450"/>
          </a:xfrm>
          <a:prstGeom prst="rect">
            <a:avLst/>
          </a:prstGeom>
        </p:spPr>
      </p:pic>
    </p:spTree>
    <p:extLst>
      <p:ext uri="{BB962C8B-B14F-4D97-AF65-F5344CB8AC3E}">
        <p14:creationId xmlns:p14="http://schemas.microsoft.com/office/powerpoint/2010/main" val="2191620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A94C-F1A3-B748-1C68-2F3B0AD33E38}"/>
              </a:ext>
            </a:extLst>
          </p:cNvPr>
          <p:cNvSpPr>
            <a:spLocks noGrp="1"/>
          </p:cNvSpPr>
          <p:nvPr>
            <p:ph type="title"/>
          </p:nvPr>
        </p:nvSpPr>
        <p:spPr/>
        <p:txBody>
          <a:bodyPr/>
          <a:lstStyle/>
          <a:p>
            <a:r>
              <a:rPr lang="fr-BE" dirty="0" err="1"/>
              <a:t>AudioBufferSourceNode</a:t>
            </a:r>
            <a:endParaRPr lang="en-US" dirty="0"/>
          </a:p>
        </p:txBody>
      </p:sp>
      <p:sp>
        <p:nvSpPr>
          <p:cNvPr id="3" name="Content Placeholder 2">
            <a:extLst>
              <a:ext uri="{FF2B5EF4-FFF2-40B4-BE49-F238E27FC236}">
                <a16:creationId xmlns:a16="http://schemas.microsoft.com/office/drawing/2014/main" id="{E691DF0E-5EDE-C8CE-C6DA-1F35206EDBD9}"/>
              </a:ext>
            </a:extLst>
          </p:cNvPr>
          <p:cNvSpPr>
            <a:spLocks noGrp="1"/>
          </p:cNvSpPr>
          <p:nvPr>
            <p:ph idx="1"/>
          </p:nvPr>
        </p:nvSpPr>
        <p:spPr/>
        <p:txBody>
          <a:bodyPr/>
          <a:lstStyle/>
          <a:p>
            <a:r>
              <a:rPr lang="fr-BE" dirty="0"/>
              <a:t>L’ </a:t>
            </a:r>
            <a:r>
              <a:rPr lang="fr-BE" b="1" dirty="0" err="1">
                <a:solidFill>
                  <a:srgbClr val="92D050"/>
                </a:solidFill>
              </a:rPr>
              <a:t>AudioBufferSourceNode</a:t>
            </a:r>
            <a:r>
              <a:rPr lang="fr-BE" dirty="0"/>
              <a:t> génère un signal audio à partir de </a:t>
            </a:r>
            <a:r>
              <a:rPr lang="fr-BE" dirty="0" err="1"/>
              <a:t>samples</a:t>
            </a:r>
            <a:r>
              <a:rPr lang="fr-BE" dirty="0"/>
              <a:t> stockés dans un </a:t>
            </a:r>
            <a:r>
              <a:rPr lang="fr-BE" b="1" dirty="0" err="1">
                <a:solidFill>
                  <a:srgbClr val="92D050"/>
                </a:solidFill>
              </a:rPr>
              <a:t>AudioBuffer</a:t>
            </a:r>
            <a:endParaRPr lang="fr-BE" b="1" dirty="0">
              <a:solidFill>
                <a:srgbClr val="92D050"/>
              </a:solidFill>
            </a:endParaRPr>
          </a:p>
          <a:p>
            <a:pPr marL="0" indent="0">
              <a:buNone/>
            </a:pPr>
            <a:endParaRPr lang="fr-BE" dirty="0"/>
          </a:p>
          <a:p>
            <a:pPr marL="0" indent="0">
              <a:buNone/>
            </a:pPr>
            <a:r>
              <a:rPr lang="fr-BE" dirty="0"/>
              <a:t>Méthodes:</a:t>
            </a:r>
          </a:p>
          <a:p>
            <a:pPr marL="0" indent="0">
              <a:buNone/>
            </a:pPr>
            <a:r>
              <a:rPr lang="fr-BE" dirty="0"/>
              <a:t>	</a:t>
            </a:r>
            <a:r>
              <a:rPr lang="fr-BE" b="1" dirty="0" err="1">
                <a:solidFill>
                  <a:srgbClr val="92D050"/>
                </a:solidFill>
                <a:latin typeface="Courier New" panose="02070309020205020404" pitchFamily="49" charset="0"/>
                <a:cs typeface="Courier New" panose="02070309020205020404" pitchFamily="49" charset="0"/>
              </a:rPr>
              <a:t>AudioBufferSourceNode.start</a:t>
            </a:r>
            <a:r>
              <a:rPr lang="fr-BE" b="1" dirty="0">
                <a:solidFill>
                  <a:srgbClr val="92D050"/>
                </a:solidFill>
              </a:rPr>
              <a:t>()</a:t>
            </a:r>
            <a:r>
              <a:rPr lang="fr-BE" b="1" dirty="0"/>
              <a:t> </a:t>
            </a:r>
            <a:endParaRPr lang="fr-BE" b="1" dirty="0">
              <a:solidFill>
                <a:srgbClr val="92D050"/>
              </a:solidFill>
            </a:endParaRPr>
          </a:p>
          <a:p>
            <a:pPr marL="0" indent="0">
              <a:buNone/>
            </a:pPr>
            <a:r>
              <a:rPr lang="fr-BE" dirty="0"/>
              <a:t>Attributs: </a:t>
            </a:r>
          </a:p>
          <a:p>
            <a:pPr marL="0" indent="0">
              <a:buNone/>
            </a:pPr>
            <a:r>
              <a:rPr lang="fr-BE" dirty="0"/>
              <a:t>	</a:t>
            </a:r>
            <a:r>
              <a:rPr lang="fr-BE" b="1" dirty="0" err="1">
                <a:solidFill>
                  <a:srgbClr val="92D050"/>
                </a:solidFill>
                <a:latin typeface="Courier New" panose="02070309020205020404" pitchFamily="49" charset="0"/>
                <a:cs typeface="Courier New" panose="02070309020205020404" pitchFamily="49" charset="0"/>
              </a:rPr>
              <a:t>AudioBufferSourceNode.buffer</a:t>
            </a:r>
            <a:r>
              <a:rPr lang="fr-BE" b="1" dirty="0">
                <a:solidFill>
                  <a:srgbClr val="92D050"/>
                </a:solidFill>
                <a:latin typeface="Courier New" panose="02070309020205020404" pitchFamily="49" charset="0"/>
                <a:cs typeface="Courier New" panose="02070309020205020404" pitchFamily="49" charset="0"/>
              </a:rPr>
              <a:t> </a:t>
            </a:r>
            <a:r>
              <a:rPr lang="fr-BE" sz="2400" dirty="0" err="1"/>
              <a:t>AudioBuffer</a:t>
            </a:r>
            <a:endParaRPr lang="fr-BE" b="1" dirty="0">
              <a:solidFill>
                <a:srgbClr val="92D050"/>
              </a:solidFill>
              <a:latin typeface="Courier New" panose="02070309020205020404" pitchFamily="49" charset="0"/>
              <a:cs typeface="Courier New" panose="02070309020205020404" pitchFamily="49" charset="0"/>
            </a:endParaRPr>
          </a:p>
          <a:p>
            <a:pPr marL="0" indent="0">
              <a:buNone/>
            </a:pPr>
            <a:r>
              <a:rPr lang="fr-BE" b="1" dirty="0">
                <a:solidFill>
                  <a:srgbClr val="92D050"/>
                </a:solidFill>
                <a:latin typeface="Courier New" panose="02070309020205020404" pitchFamily="49" charset="0"/>
                <a:cs typeface="Courier New" panose="02070309020205020404" pitchFamily="49" charset="0"/>
              </a:rPr>
              <a:t>	</a:t>
            </a:r>
            <a:r>
              <a:rPr lang="fr-BE" b="1" dirty="0" err="1">
                <a:solidFill>
                  <a:srgbClr val="92D050"/>
                </a:solidFill>
                <a:latin typeface="Courier New" panose="02070309020205020404" pitchFamily="49" charset="0"/>
                <a:cs typeface="Courier New" panose="02070309020205020404" pitchFamily="49" charset="0"/>
              </a:rPr>
              <a:t>AudioBufferSourceNode.loop</a:t>
            </a:r>
            <a:r>
              <a:rPr lang="fr-BE" b="1" dirty="0">
                <a:solidFill>
                  <a:srgbClr val="92D050"/>
                </a:solidFill>
                <a:latin typeface="Courier New" panose="02070309020205020404" pitchFamily="49" charset="0"/>
                <a:cs typeface="Courier New" panose="02070309020205020404" pitchFamily="49" charset="0"/>
              </a:rPr>
              <a:t> </a:t>
            </a:r>
            <a:r>
              <a:rPr lang="fr-BE" sz="2400" dirty="0" err="1"/>
              <a:t>boolean</a:t>
            </a:r>
            <a:endParaRPr lang="fr-BE" sz="2200" dirty="0"/>
          </a:p>
          <a:p>
            <a:pPr marL="0" indent="0">
              <a:buNone/>
            </a:pPr>
            <a:r>
              <a:rPr lang="en-US" b="1" dirty="0">
                <a:latin typeface="Courier New" panose="02070309020205020404" pitchFamily="49" charset="0"/>
                <a:cs typeface="Courier New" panose="02070309020205020404" pitchFamily="49" charset="0"/>
              </a:rPr>
              <a:t>	</a:t>
            </a:r>
            <a:endParaRPr lang="en-US" dirty="0"/>
          </a:p>
        </p:txBody>
      </p:sp>
      <p:sp>
        <p:nvSpPr>
          <p:cNvPr id="4" name="Rectangle 3">
            <a:extLst>
              <a:ext uri="{FF2B5EF4-FFF2-40B4-BE49-F238E27FC236}">
                <a16:creationId xmlns:a16="http://schemas.microsoft.com/office/drawing/2014/main" id="{E2EABC4F-FC40-E198-FC60-6D4FFC0B97EA}"/>
              </a:ext>
            </a:extLst>
          </p:cNvPr>
          <p:cNvSpPr/>
          <p:nvPr/>
        </p:nvSpPr>
        <p:spPr>
          <a:xfrm>
            <a:off x="8823147" y="1611015"/>
            <a:ext cx="2816917"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600" dirty="0"/>
              <a:t>Audio Buffer Source source</a:t>
            </a:r>
            <a:endParaRPr lang="en-US" dirty="0"/>
          </a:p>
        </p:txBody>
      </p:sp>
      <p:cxnSp>
        <p:nvCxnSpPr>
          <p:cNvPr id="5" name="Straight Arrow Connector 4">
            <a:extLst>
              <a:ext uri="{FF2B5EF4-FFF2-40B4-BE49-F238E27FC236}">
                <a16:creationId xmlns:a16="http://schemas.microsoft.com/office/drawing/2014/main" id="{1F309F7A-FC22-EA59-C468-67FBEFD8C14E}"/>
              </a:ext>
            </a:extLst>
          </p:cNvPr>
          <p:cNvCxnSpPr>
            <a:cxnSpLocks/>
            <a:stCxn id="4" idx="3"/>
          </p:cNvCxnSpPr>
          <p:nvPr/>
        </p:nvCxnSpPr>
        <p:spPr>
          <a:xfrm flipV="1">
            <a:off x="11640064" y="2123284"/>
            <a:ext cx="551935" cy="14181"/>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88EABA51-874D-48F7-5773-AFB403A7EB79}"/>
              </a:ext>
            </a:extLst>
          </p:cNvPr>
          <p:cNvSpPr/>
          <p:nvPr/>
        </p:nvSpPr>
        <p:spPr>
          <a:xfrm>
            <a:off x="6636131" y="1611015"/>
            <a:ext cx="1551483" cy="10528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BE" sz="3600" dirty="0"/>
              <a:t>Audio buffer</a:t>
            </a:r>
            <a:endParaRPr lang="en-US" dirty="0"/>
          </a:p>
        </p:txBody>
      </p:sp>
      <p:cxnSp>
        <p:nvCxnSpPr>
          <p:cNvPr id="7" name="Straight Arrow Connector 6">
            <a:extLst>
              <a:ext uri="{FF2B5EF4-FFF2-40B4-BE49-F238E27FC236}">
                <a16:creationId xmlns:a16="http://schemas.microsoft.com/office/drawing/2014/main" id="{B1E3AB94-A95A-4088-0950-FDB22D6FFE85}"/>
              </a:ext>
            </a:extLst>
          </p:cNvPr>
          <p:cNvCxnSpPr>
            <a:cxnSpLocks/>
            <a:stCxn id="6" idx="3"/>
            <a:endCxn id="4" idx="1"/>
          </p:cNvCxnSpPr>
          <p:nvPr/>
        </p:nvCxnSpPr>
        <p:spPr>
          <a:xfrm>
            <a:off x="8187614" y="2137465"/>
            <a:ext cx="63553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3304116F-961D-7249-61B3-303307A3FC84}"/>
              </a:ext>
            </a:extLst>
          </p:cNvPr>
          <p:cNvPicPr>
            <a:picLocks noChangeAspect="1"/>
          </p:cNvPicPr>
          <p:nvPr/>
        </p:nvPicPr>
        <p:blipFill rotWithShape="1">
          <a:blip r:embed="rId2"/>
          <a:srcRect t="47736" r="43600"/>
          <a:stretch/>
        </p:blipFill>
        <p:spPr>
          <a:xfrm>
            <a:off x="27683" y="4785333"/>
            <a:ext cx="7839451" cy="1894034"/>
          </a:xfrm>
          <a:prstGeom prst="rect">
            <a:avLst/>
          </a:prstGeom>
        </p:spPr>
      </p:pic>
    </p:spTree>
    <p:extLst>
      <p:ext uri="{BB962C8B-B14F-4D97-AF65-F5344CB8AC3E}">
        <p14:creationId xmlns:p14="http://schemas.microsoft.com/office/powerpoint/2010/main" val="2045917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F51F-5A04-204B-8382-445919E47F36}"/>
              </a:ext>
            </a:extLst>
          </p:cNvPr>
          <p:cNvSpPr>
            <a:spLocks noGrp="1"/>
          </p:cNvSpPr>
          <p:nvPr>
            <p:ph type="title"/>
          </p:nvPr>
        </p:nvSpPr>
        <p:spPr/>
        <p:txBody>
          <a:bodyPr/>
          <a:lstStyle/>
          <a:p>
            <a:r>
              <a:rPr lang="fr-BE" dirty="0" err="1"/>
              <a:t>AudioBuffer</a:t>
            </a:r>
            <a:endParaRPr lang="en-US" dirty="0"/>
          </a:p>
        </p:txBody>
      </p:sp>
      <p:sp>
        <p:nvSpPr>
          <p:cNvPr id="3" name="Content Placeholder 2">
            <a:extLst>
              <a:ext uri="{FF2B5EF4-FFF2-40B4-BE49-F238E27FC236}">
                <a16:creationId xmlns:a16="http://schemas.microsoft.com/office/drawing/2014/main" id="{2EA54FAB-0410-F3BA-6CC3-D0E58DE232E9}"/>
              </a:ext>
            </a:extLst>
          </p:cNvPr>
          <p:cNvSpPr>
            <a:spLocks noGrp="1"/>
          </p:cNvSpPr>
          <p:nvPr>
            <p:ph idx="1"/>
          </p:nvPr>
        </p:nvSpPr>
        <p:spPr/>
        <p:txBody>
          <a:bodyPr>
            <a:normAutofit/>
          </a:bodyPr>
          <a:lstStyle/>
          <a:p>
            <a:pPr marL="0" indent="0">
              <a:buNone/>
            </a:pPr>
            <a:r>
              <a:rPr lang="fr-BE" sz="2400" dirty="0"/>
              <a:t>L’</a:t>
            </a:r>
            <a:r>
              <a:rPr lang="fr-BE" sz="2400" b="1" dirty="0" err="1">
                <a:solidFill>
                  <a:srgbClr val="92D050"/>
                </a:solidFill>
              </a:rPr>
              <a:t>audioBuffer</a:t>
            </a:r>
            <a:r>
              <a:rPr lang="fr-BE" sz="2400" dirty="0"/>
              <a:t> contient les données qui seront générées par l’</a:t>
            </a:r>
            <a:r>
              <a:rPr lang="fr-BE" sz="2400" b="1" dirty="0" err="1">
                <a:solidFill>
                  <a:srgbClr val="92D050"/>
                </a:solidFill>
              </a:rPr>
              <a:t>AudioBufferSourceNode</a:t>
            </a:r>
            <a:endParaRPr lang="fr-BE" sz="2400" b="1" dirty="0">
              <a:solidFill>
                <a:srgbClr val="92D050"/>
              </a:solidFill>
            </a:endParaRPr>
          </a:p>
          <a:p>
            <a:pPr marL="0" indent="0">
              <a:buNone/>
            </a:pPr>
            <a:r>
              <a:rPr lang="fr-BE" sz="2400" dirty="0"/>
              <a:t>Création:</a:t>
            </a:r>
          </a:p>
          <a:p>
            <a:pPr marL="0" indent="0">
              <a:buNone/>
            </a:pPr>
            <a:r>
              <a:rPr lang="fr-BE" sz="2400" b="1" dirty="0">
                <a:solidFill>
                  <a:srgbClr val="92D050"/>
                </a:solidFill>
                <a:latin typeface="Courier New" panose="02070309020205020404" pitchFamily="49" charset="0"/>
                <a:cs typeface="Courier New" panose="02070309020205020404" pitchFamily="49" charset="0"/>
              </a:rPr>
              <a:t>	</a:t>
            </a:r>
            <a:r>
              <a:rPr lang="fr-BE" sz="2400" b="1" dirty="0" err="1">
                <a:solidFill>
                  <a:srgbClr val="92D050"/>
                </a:solidFill>
                <a:latin typeface="Courier New" panose="02070309020205020404" pitchFamily="49" charset="0"/>
                <a:cs typeface="Courier New" panose="02070309020205020404" pitchFamily="49" charset="0"/>
              </a:rPr>
              <a:t>AudioContext.CreateBuffer</a:t>
            </a:r>
            <a:r>
              <a:rPr lang="fr-BE" sz="2400" b="1" dirty="0">
                <a:solidFill>
                  <a:srgbClr val="92D050"/>
                </a:solidFill>
                <a:latin typeface="Courier New" panose="02070309020205020404" pitchFamily="49" charset="0"/>
                <a:cs typeface="Courier New" panose="02070309020205020404" pitchFamily="49" charset="0"/>
              </a:rPr>
              <a:t>(</a:t>
            </a:r>
            <a:r>
              <a:rPr lang="fr-BE" sz="2400" b="1" dirty="0" err="1">
                <a:solidFill>
                  <a:srgbClr val="92D050"/>
                </a:solidFill>
                <a:latin typeface="Courier New" panose="02070309020205020404" pitchFamily="49" charset="0"/>
                <a:cs typeface="Courier New" panose="02070309020205020404" pitchFamily="49" charset="0"/>
              </a:rPr>
              <a:t>nbrOfChannels,length,sampleRate</a:t>
            </a:r>
            <a:r>
              <a:rPr lang="fr-BE" sz="2400" b="1" dirty="0">
                <a:solidFill>
                  <a:srgbClr val="92D050"/>
                </a:solidFill>
                <a:latin typeface="Courier New" panose="02070309020205020404" pitchFamily="49" charset="0"/>
                <a:cs typeface="Courier New" panose="02070309020205020404" pitchFamily="49" charset="0"/>
              </a:rPr>
              <a:t>)</a:t>
            </a:r>
            <a:endParaRPr lang="fr-BE" sz="2400" dirty="0"/>
          </a:p>
          <a:p>
            <a:pPr marL="0" indent="0">
              <a:buNone/>
            </a:pPr>
            <a:endParaRPr lang="fr-BE" sz="2400" dirty="0"/>
          </a:p>
          <a:p>
            <a:pPr marL="0" indent="0">
              <a:buNone/>
            </a:pPr>
            <a:endParaRPr lang="fr-BE" sz="2400" dirty="0"/>
          </a:p>
          <a:p>
            <a:pPr marL="0" indent="0">
              <a:buNone/>
            </a:pPr>
            <a:r>
              <a:rPr lang="fr-BE" sz="2400" dirty="0"/>
              <a:t>Méthodes:</a:t>
            </a:r>
          </a:p>
          <a:p>
            <a:pPr marL="0" indent="0">
              <a:buNone/>
            </a:pPr>
            <a:r>
              <a:rPr lang="fr-BE" sz="2400" dirty="0"/>
              <a:t>	</a:t>
            </a:r>
            <a:r>
              <a:rPr lang="fr-BE" sz="2400" b="1" dirty="0" err="1">
                <a:solidFill>
                  <a:srgbClr val="92D050"/>
                </a:solidFill>
                <a:latin typeface="Courier New" panose="02070309020205020404" pitchFamily="49" charset="0"/>
                <a:cs typeface="Courier New" panose="02070309020205020404" pitchFamily="49" charset="0"/>
              </a:rPr>
              <a:t>AudioBuffer.getChannelData</a:t>
            </a:r>
            <a:r>
              <a:rPr lang="fr-BE" sz="2400" b="1" dirty="0">
                <a:solidFill>
                  <a:srgbClr val="92D050"/>
                </a:solidFill>
                <a:latin typeface="Courier New" panose="02070309020205020404" pitchFamily="49" charset="0"/>
                <a:cs typeface="Courier New" panose="02070309020205020404" pitchFamily="49" charset="0"/>
              </a:rPr>
              <a:t>(</a:t>
            </a:r>
            <a:r>
              <a:rPr lang="fr-BE" sz="2400" b="1" dirty="0" err="1">
                <a:solidFill>
                  <a:srgbClr val="92D050"/>
                </a:solidFill>
                <a:latin typeface="Courier New" panose="02070309020205020404" pitchFamily="49" charset="0"/>
                <a:cs typeface="Courier New" panose="02070309020205020404" pitchFamily="49" charset="0"/>
              </a:rPr>
              <a:t>channel</a:t>
            </a:r>
            <a:r>
              <a:rPr lang="fr-BE" sz="2400" b="1" dirty="0">
                <a:solidFill>
                  <a:srgbClr val="92D050"/>
                </a:solidFill>
                <a:latin typeface="Courier New" panose="02070309020205020404" pitchFamily="49" charset="0"/>
                <a:cs typeface="Courier New" panose="02070309020205020404" pitchFamily="49" charset="0"/>
              </a:rPr>
              <a:t>) </a:t>
            </a:r>
            <a:r>
              <a:rPr lang="fr-BE" sz="2000" dirty="0"/>
              <a:t>Float32Array</a:t>
            </a:r>
            <a:endParaRPr lang="fr-BE" sz="2400" dirty="0"/>
          </a:p>
        </p:txBody>
      </p:sp>
      <p:pic>
        <p:nvPicPr>
          <p:cNvPr id="7" name="Picture 6">
            <a:extLst>
              <a:ext uri="{FF2B5EF4-FFF2-40B4-BE49-F238E27FC236}">
                <a16:creationId xmlns:a16="http://schemas.microsoft.com/office/drawing/2014/main" id="{BBB3BACE-3743-DBF8-E4AB-4E9E752E5026}"/>
              </a:ext>
            </a:extLst>
          </p:cNvPr>
          <p:cNvPicPr>
            <a:picLocks noChangeAspect="1"/>
          </p:cNvPicPr>
          <p:nvPr/>
        </p:nvPicPr>
        <p:blipFill>
          <a:blip r:embed="rId2"/>
          <a:stretch>
            <a:fillRect/>
          </a:stretch>
        </p:blipFill>
        <p:spPr>
          <a:xfrm>
            <a:off x="-1" y="4949640"/>
            <a:ext cx="12191999" cy="1688336"/>
          </a:xfrm>
          <a:prstGeom prst="rect">
            <a:avLst/>
          </a:prstGeom>
        </p:spPr>
      </p:pic>
      <p:sp>
        <p:nvSpPr>
          <p:cNvPr id="8" name="Rectangle: Rounded Corners 7">
            <a:extLst>
              <a:ext uri="{FF2B5EF4-FFF2-40B4-BE49-F238E27FC236}">
                <a16:creationId xmlns:a16="http://schemas.microsoft.com/office/drawing/2014/main" id="{EE11FE32-C894-78DC-A6E8-79ADCFF1FE85}"/>
              </a:ext>
            </a:extLst>
          </p:cNvPr>
          <p:cNvSpPr/>
          <p:nvPr/>
        </p:nvSpPr>
        <p:spPr>
          <a:xfrm>
            <a:off x="7208107" y="2265405"/>
            <a:ext cx="3624649" cy="543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err="1"/>
              <a:t>length</a:t>
            </a:r>
            <a:r>
              <a:rPr lang="fr-BE" dirty="0"/>
              <a:t> = </a:t>
            </a:r>
            <a:r>
              <a:rPr lang="fr-BE" dirty="0" err="1"/>
              <a:t>sampleRate</a:t>
            </a:r>
            <a:r>
              <a:rPr lang="fr-BE" dirty="0"/>
              <a:t>*duration[s]</a:t>
            </a:r>
            <a:endParaRPr lang="en-US" dirty="0"/>
          </a:p>
        </p:txBody>
      </p:sp>
    </p:spTree>
    <p:extLst>
      <p:ext uri="{BB962C8B-B14F-4D97-AF65-F5344CB8AC3E}">
        <p14:creationId xmlns:p14="http://schemas.microsoft.com/office/powerpoint/2010/main" val="615117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14DE-F7B1-F39F-719B-6D7CBC16AA74}"/>
              </a:ext>
            </a:extLst>
          </p:cNvPr>
          <p:cNvSpPr>
            <a:spLocks noGrp="1"/>
          </p:cNvSpPr>
          <p:nvPr>
            <p:ph type="title"/>
          </p:nvPr>
        </p:nvSpPr>
        <p:spPr/>
        <p:txBody>
          <a:bodyPr/>
          <a:lstStyle/>
          <a:p>
            <a:r>
              <a:rPr lang="fr-BE" dirty="0" err="1"/>
              <a:t>Demo</a:t>
            </a:r>
            <a:r>
              <a:rPr lang="fr-BE" dirty="0"/>
              <a:t> 8 Noise</a:t>
            </a:r>
            <a:endParaRPr lang="en-US" dirty="0"/>
          </a:p>
        </p:txBody>
      </p:sp>
      <p:sp>
        <p:nvSpPr>
          <p:cNvPr id="3" name="Content Placeholder 2">
            <a:extLst>
              <a:ext uri="{FF2B5EF4-FFF2-40B4-BE49-F238E27FC236}">
                <a16:creationId xmlns:a16="http://schemas.microsoft.com/office/drawing/2014/main" id="{D8387111-20C2-C9BA-CA69-D6B1A487C128}"/>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5E9E8BA4-F5E1-81BC-EB2C-550A03FE1458}"/>
              </a:ext>
            </a:extLst>
          </p:cNvPr>
          <p:cNvSpPr/>
          <p:nvPr/>
        </p:nvSpPr>
        <p:spPr>
          <a:xfrm>
            <a:off x="4984318" y="1643282"/>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VCO</a:t>
            </a:r>
            <a:endParaRPr lang="en-US" dirty="0"/>
          </a:p>
        </p:txBody>
      </p:sp>
      <p:sp>
        <p:nvSpPr>
          <p:cNvPr id="5" name="Rectangle 4">
            <a:extLst>
              <a:ext uri="{FF2B5EF4-FFF2-40B4-BE49-F238E27FC236}">
                <a16:creationId xmlns:a16="http://schemas.microsoft.com/office/drawing/2014/main" id="{B0BB24A8-8C0D-05FF-043F-7E961B36565F}"/>
              </a:ext>
            </a:extLst>
          </p:cNvPr>
          <p:cNvSpPr/>
          <p:nvPr/>
        </p:nvSpPr>
        <p:spPr>
          <a:xfrm>
            <a:off x="9345835" y="5505361"/>
            <a:ext cx="2627129" cy="1017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6" name="Straight Arrow Connector 5">
            <a:extLst>
              <a:ext uri="{FF2B5EF4-FFF2-40B4-BE49-F238E27FC236}">
                <a16:creationId xmlns:a16="http://schemas.microsoft.com/office/drawing/2014/main" id="{3510EDC3-54D0-5EC9-D5AC-09C98F546D40}"/>
              </a:ext>
            </a:extLst>
          </p:cNvPr>
          <p:cNvCxnSpPr>
            <a:cxnSpLocks/>
          </p:cNvCxnSpPr>
          <p:nvPr/>
        </p:nvCxnSpPr>
        <p:spPr>
          <a:xfrm>
            <a:off x="6535800" y="2178940"/>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a16="http://schemas.microsoft.com/office/drawing/2014/main" id="{BC8A77C5-A1AD-5863-491A-1DFE33EA3C54}"/>
              </a:ext>
            </a:extLst>
          </p:cNvPr>
          <p:cNvSpPr/>
          <p:nvPr/>
        </p:nvSpPr>
        <p:spPr>
          <a:xfrm>
            <a:off x="214607" y="1632491"/>
            <a:ext cx="1931438"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LFO</a:t>
            </a:r>
            <a:endParaRPr lang="en-US" dirty="0"/>
          </a:p>
        </p:txBody>
      </p:sp>
      <p:sp>
        <p:nvSpPr>
          <p:cNvPr id="8" name="Rectangle 7">
            <a:extLst>
              <a:ext uri="{FF2B5EF4-FFF2-40B4-BE49-F238E27FC236}">
                <a16:creationId xmlns:a16="http://schemas.microsoft.com/office/drawing/2014/main" id="{24BD81CC-D1C3-F069-B760-D195435A196F}"/>
              </a:ext>
            </a:extLst>
          </p:cNvPr>
          <p:cNvSpPr/>
          <p:nvPr/>
        </p:nvSpPr>
        <p:spPr>
          <a:xfrm>
            <a:off x="2740976" y="1632491"/>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LFO VCA</a:t>
            </a:r>
            <a:endParaRPr lang="en-US" sz="1600" dirty="0"/>
          </a:p>
        </p:txBody>
      </p:sp>
      <p:cxnSp>
        <p:nvCxnSpPr>
          <p:cNvPr id="9" name="Straight Arrow Connector 8">
            <a:extLst>
              <a:ext uri="{FF2B5EF4-FFF2-40B4-BE49-F238E27FC236}">
                <a16:creationId xmlns:a16="http://schemas.microsoft.com/office/drawing/2014/main" id="{2C6A11ED-1534-5937-938C-7EE82A51982D}"/>
              </a:ext>
            </a:extLst>
          </p:cNvPr>
          <p:cNvCxnSpPr>
            <a:cxnSpLocks/>
          </p:cNvCxnSpPr>
          <p:nvPr/>
        </p:nvCxnSpPr>
        <p:spPr>
          <a:xfrm>
            <a:off x="4287987" y="2445957"/>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617C74B2-EB56-4710-4E64-BCDB04DF49FE}"/>
              </a:ext>
            </a:extLst>
          </p:cNvPr>
          <p:cNvSpPr txBox="1"/>
          <p:nvPr/>
        </p:nvSpPr>
        <p:spPr>
          <a:xfrm>
            <a:off x="4984317" y="2261291"/>
            <a:ext cx="1130631" cy="369332"/>
          </a:xfrm>
          <a:prstGeom prst="rect">
            <a:avLst/>
          </a:prstGeom>
          <a:noFill/>
        </p:spPr>
        <p:txBody>
          <a:bodyPr wrap="none" rtlCol="0">
            <a:spAutoFit/>
          </a:bodyPr>
          <a:lstStyle/>
          <a:p>
            <a:r>
              <a:rPr lang="fr-BE" dirty="0" err="1">
                <a:solidFill>
                  <a:schemeClr val="bg1"/>
                </a:solidFill>
              </a:rPr>
              <a:t>frequency</a:t>
            </a:r>
            <a:endParaRPr lang="en-US" dirty="0">
              <a:solidFill>
                <a:schemeClr val="bg1"/>
              </a:solidFill>
            </a:endParaRPr>
          </a:p>
        </p:txBody>
      </p:sp>
      <p:sp>
        <p:nvSpPr>
          <p:cNvPr id="12" name="Rectangle 11">
            <a:extLst>
              <a:ext uri="{FF2B5EF4-FFF2-40B4-BE49-F238E27FC236}">
                <a16:creationId xmlns:a16="http://schemas.microsoft.com/office/drawing/2014/main" id="{A5D3FDC2-FF6F-F594-B55F-D3A46D0323E9}"/>
              </a:ext>
            </a:extLst>
          </p:cNvPr>
          <p:cNvSpPr/>
          <p:nvPr/>
        </p:nvSpPr>
        <p:spPr>
          <a:xfrm>
            <a:off x="4984316" y="3164963"/>
            <a:ext cx="1551483"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600" dirty="0"/>
              <a:t>Noise source</a:t>
            </a:r>
            <a:endParaRPr lang="en-US" dirty="0"/>
          </a:p>
        </p:txBody>
      </p:sp>
      <p:cxnSp>
        <p:nvCxnSpPr>
          <p:cNvPr id="15" name="Straight Arrow Connector 14">
            <a:extLst>
              <a:ext uri="{FF2B5EF4-FFF2-40B4-BE49-F238E27FC236}">
                <a16:creationId xmlns:a16="http://schemas.microsoft.com/office/drawing/2014/main" id="{0275CE6A-C4A6-1C8B-E672-9DAF232CF946}"/>
              </a:ext>
            </a:extLst>
          </p:cNvPr>
          <p:cNvCxnSpPr>
            <a:cxnSpLocks/>
            <a:stCxn id="7" idx="3"/>
          </p:cNvCxnSpPr>
          <p:nvPr/>
        </p:nvCxnSpPr>
        <p:spPr>
          <a:xfrm>
            <a:off x="2146045" y="2158941"/>
            <a:ext cx="5949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A276325B-0241-23C4-B265-9EE18F24B48C}"/>
              </a:ext>
            </a:extLst>
          </p:cNvPr>
          <p:cNvSpPr/>
          <p:nvPr/>
        </p:nvSpPr>
        <p:spPr>
          <a:xfrm>
            <a:off x="9437958" y="1643282"/>
            <a:ext cx="2589207" cy="10528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3600" dirty="0"/>
              <a:t>Oscilloscope</a:t>
            </a:r>
            <a:endParaRPr lang="en-US" dirty="0"/>
          </a:p>
        </p:txBody>
      </p:sp>
      <p:sp>
        <p:nvSpPr>
          <p:cNvPr id="18" name="Rectangle 17">
            <a:extLst>
              <a:ext uri="{FF2B5EF4-FFF2-40B4-BE49-F238E27FC236}">
                <a16:creationId xmlns:a16="http://schemas.microsoft.com/office/drawing/2014/main" id="{C3360253-75D5-D1D4-8B65-FBFA0952E964}"/>
              </a:ext>
            </a:extLst>
          </p:cNvPr>
          <p:cNvSpPr/>
          <p:nvPr/>
        </p:nvSpPr>
        <p:spPr>
          <a:xfrm>
            <a:off x="9404286" y="3160985"/>
            <a:ext cx="2589206" cy="6810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fr-BE" sz="3600" dirty="0"/>
              <a:t>Spectrum</a:t>
            </a:r>
            <a:endParaRPr lang="en-US" dirty="0"/>
          </a:p>
        </p:txBody>
      </p:sp>
      <p:sp>
        <p:nvSpPr>
          <p:cNvPr id="19" name="Rectangle 18">
            <a:extLst>
              <a:ext uri="{FF2B5EF4-FFF2-40B4-BE49-F238E27FC236}">
                <a16:creationId xmlns:a16="http://schemas.microsoft.com/office/drawing/2014/main" id="{7576C451-5890-2E16-EC33-B9C8B513BA80}"/>
              </a:ext>
            </a:extLst>
          </p:cNvPr>
          <p:cNvSpPr/>
          <p:nvPr/>
        </p:nvSpPr>
        <p:spPr>
          <a:xfrm>
            <a:off x="7227661" y="1643282"/>
            <a:ext cx="1541092" cy="1052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600" dirty="0"/>
              <a:t>VCA</a:t>
            </a:r>
            <a:endParaRPr lang="en-US" dirty="0"/>
          </a:p>
        </p:txBody>
      </p:sp>
      <p:cxnSp>
        <p:nvCxnSpPr>
          <p:cNvPr id="20" name="Straight Arrow Connector 19">
            <a:extLst>
              <a:ext uri="{FF2B5EF4-FFF2-40B4-BE49-F238E27FC236}">
                <a16:creationId xmlns:a16="http://schemas.microsoft.com/office/drawing/2014/main" id="{6FA8B62B-4F2F-8BCB-DA63-4D6AF948FC71}"/>
              </a:ext>
            </a:extLst>
          </p:cNvPr>
          <p:cNvCxnSpPr>
            <a:cxnSpLocks/>
          </p:cNvCxnSpPr>
          <p:nvPr/>
        </p:nvCxnSpPr>
        <p:spPr>
          <a:xfrm>
            <a:off x="8768752" y="2178940"/>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57B5D1C1-8532-E93D-9EE1-7DC2891145F4}"/>
              </a:ext>
            </a:extLst>
          </p:cNvPr>
          <p:cNvCxnSpPr>
            <a:cxnSpLocks/>
          </p:cNvCxnSpPr>
          <p:nvPr/>
        </p:nvCxnSpPr>
        <p:spPr>
          <a:xfrm>
            <a:off x="10659401" y="2696181"/>
            <a:ext cx="0" cy="454603"/>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7DF6DA3D-CED0-DF3D-38A3-43359B29E980}"/>
              </a:ext>
            </a:extLst>
          </p:cNvPr>
          <p:cNvCxnSpPr>
            <a:cxnSpLocks/>
          </p:cNvCxnSpPr>
          <p:nvPr/>
        </p:nvCxnSpPr>
        <p:spPr>
          <a:xfrm>
            <a:off x="10659401" y="3842000"/>
            <a:ext cx="0" cy="454603"/>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3" name="Rectangle 32">
            <a:extLst>
              <a:ext uri="{FF2B5EF4-FFF2-40B4-BE49-F238E27FC236}">
                <a16:creationId xmlns:a16="http://schemas.microsoft.com/office/drawing/2014/main" id="{A10AEE48-C2BA-0045-D44E-F09FF3447CE2}"/>
              </a:ext>
            </a:extLst>
          </p:cNvPr>
          <p:cNvSpPr/>
          <p:nvPr/>
        </p:nvSpPr>
        <p:spPr>
          <a:xfrm>
            <a:off x="7227661" y="3150784"/>
            <a:ext cx="1541092" cy="1052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600" dirty="0"/>
              <a:t>Noise VCA</a:t>
            </a:r>
            <a:endParaRPr lang="en-US" dirty="0"/>
          </a:p>
        </p:txBody>
      </p:sp>
      <p:cxnSp>
        <p:nvCxnSpPr>
          <p:cNvPr id="34" name="Straight Arrow Connector 33">
            <a:extLst>
              <a:ext uri="{FF2B5EF4-FFF2-40B4-BE49-F238E27FC236}">
                <a16:creationId xmlns:a16="http://schemas.microsoft.com/office/drawing/2014/main" id="{A37D9DFA-442B-9D4E-D68A-B8ED02B66CDA}"/>
              </a:ext>
            </a:extLst>
          </p:cNvPr>
          <p:cNvCxnSpPr>
            <a:cxnSpLocks/>
          </p:cNvCxnSpPr>
          <p:nvPr/>
        </p:nvCxnSpPr>
        <p:spPr>
          <a:xfrm>
            <a:off x="6535800" y="3677232"/>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DE15A3EF-AD79-74D1-2E42-043F2352D515}"/>
              </a:ext>
            </a:extLst>
          </p:cNvPr>
          <p:cNvCxnSpPr>
            <a:stCxn id="33" idx="3"/>
            <a:endCxn id="17" idx="1"/>
          </p:cNvCxnSpPr>
          <p:nvPr/>
        </p:nvCxnSpPr>
        <p:spPr>
          <a:xfrm flipV="1">
            <a:off x="8768753" y="2169732"/>
            <a:ext cx="669205" cy="1507500"/>
          </a:xfrm>
          <a:prstGeom prst="bentConnector3">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CF0BC55-054B-ACDC-7DAD-3D44745C182D}"/>
              </a:ext>
            </a:extLst>
          </p:cNvPr>
          <p:cNvSpPr/>
          <p:nvPr/>
        </p:nvSpPr>
        <p:spPr>
          <a:xfrm>
            <a:off x="2797300" y="3164963"/>
            <a:ext cx="1551483" cy="10528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BE" sz="3600" dirty="0"/>
              <a:t>Noise buffer</a:t>
            </a:r>
            <a:endParaRPr lang="en-US" dirty="0"/>
          </a:p>
        </p:txBody>
      </p:sp>
      <p:cxnSp>
        <p:nvCxnSpPr>
          <p:cNvPr id="41" name="Straight Arrow Connector 40">
            <a:extLst>
              <a:ext uri="{FF2B5EF4-FFF2-40B4-BE49-F238E27FC236}">
                <a16:creationId xmlns:a16="http://schemas.microsoft.com/office/drawing/2014/main" id="{7916C055-86C6-C2B3-84E3-532B2CB09E81}"/>
              </a:ext>
            </a:extLst>
          </p:cNvPr>
          <p:cNvCxnSpPr>
            <a:stCxn id="39" idx="3"/>
            <a:endCxn id="12" idx="1"/>
          </p:cNvCxnSpPr>
          <p:nvPr/>
        </p:nvCxnSpPr>
        <p:spPr>
          <a:xfrm>
            <a:off x="4348783" y="3691413"/>
            <a:ext cx="63553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B6D8D85C-93B4-BF27-95B6-D064913B650F}"/>
              </a:ext>
            </a:extLst>
          </p:cNvPr>
          <p:cNvSpPr/>
          <p:nvPr/>
        </p:nvSpPr>
        <p:spPr>
          <a:xfrm>
            <a:off x="9404286" y="4261033"/>
            <a:ext cx="2589206" cy="789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600" dirty="0"/>
              <a:t>Output VCA</a:t>
            </a:r>
            <a:endParaRPr lang="en-US" dirty="0"/>
          </a:p>
        </p:txBody>
      </p:sp>
      <p:cxnSp>
        <p:nvCxnSpPr>
          <p:cNvPr id="13" name="Straight Arrow Connector 12">
            <a:extLst>
              <a:ext uri="{FF2B5EF4-FFF2-40B4-BE49-F238E27FC236}">
                <a16:creationId xmlns:a16="http://schemas.microsoft.com/office/drawing/2014/main" id="{17B1EEC3-2767-D250-EB57-664A598B6472}"/>
              </a:ext>
            </a:extLst>
          </p:cNvPr>
          <p:cNvCxnSpPr>
            <a:cxnSpLocks/>
          </p:cNvCxnSpPr>
          <p:nvPr/>
        </p:nvCxnSpPr>
        <p:spPr>
          <a:xfrm>
            <a:off x="10659401" y="5050758"/>
            <a:ext cx="0" cy="454603"/>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6" name="Picture 25">
            <a:extLst>
              <a:ext uri="{FF2B5EF4-FFF2-40B4-BE49-F238E27FC236}">
                <a16:creationId xmlns:a16="http://schemas.microsoft.com/office/drawing/2014/main" id="{571F2D86-81BB-A052-D179-34ED928A947D}"/>
              </a:ext>
            </a:extLst>
          </p:cNvPr>
          <p:cNvPicPr>
            <a:picLocks noChangeAspect="1"/>
          </p:cNvPicPr>
          <p:nvPr/>
        </p:nvPicPr>
        <p:blipFill>
          <a:blip r:embed="rId2"/>
          <a:stretch>
            <a:fillRect/>
          </a:stretch>
        </p:blipFill>
        <p:spPr>
          <a:xfrm>
            <a:off x="76744" y="4247627"/>
            <a:ext cx="5656789" cy="2565288"/>
          </a:xfrm>
          <a:prstGeom prst="rect">
            <a:avLst/>
          </a:prstGeom>
        </p:spPr>
      </p:pic>
    </p:spTree>
    <p:extLst>
      <p:ext uri="{BB962C8B-B14F-4D97-AF65-F5344CB8AC3E}">
        <p14:creationId xmlns:p14="http://schemas.microsoft.com/office/powerpoint/2010/main" val="1482470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154-9791-ABB9-3A8D-9320926C4450}"/>
              </a:ext>
            </a:extLst>
          </p:cNvPr>
          <p:cNvSpPr>
            <a:spLocks noGrp="1"/>
          </p:cNvSpPr>
          <p:nvPr>
            <p:ph type="title"/>
          </p:nvPr>
        </p:nvSpPr>
        <p:spPr/>
        <p:txBody>
          <a:bodyPr/>
          <a:lstStyle/>
          <a:p>
            <a:r>
              <a:rPr lang="fr-BE" dirty="0"/>
              <a:t>Manipuler les sons: les filtres</a:t>
            </a:r>
            <a:endParaRPr lang="en-US" dirty="0"/>
          </a:p>
        </p:txBody>
      </p:sp>
      <p:sp>
        <p:nvSpPr>
          <p:cNvPr id="3" name="Content Placeholder 2">
            <a:extLst>
              <a:ext uri="{FF2B5EF4-FFF2-40B4-BE49-F238E27FC236}">
                <a16:creationId xmlns:a16="http://schemas.microsoft.com/office/drawing/2014/main" id="{23381C55-93BF-8A10-1CC9-E9AF4BEF19B3}"/>
              </a:ext>
            </a:extLst>
          </p:cNvPr>
          <p:cNvSpPr>
            <a:spLocks noGrp="1"/>
          </p:cNvSpPr>
          <p:nvPr>
            <p:ph idx="1"/>
          </p:nvPr>
        </p:nvSpPr>
        <p:spPr/>
        <p:txBody>
          <a:bodyPr/>
          <a:lstStyle/>
          <a:p>
            <a:pPr marL="0" indent="0">
              <a:buNone/>
            </a:pPr>
            <a:r>
              <a:rPr lang="fr-BE" dirty="0"/>
              <a:t>Les filtres atténuent certaines parties</a:t>
            </a:r>
            <a:br>
              <a:rPr lang="fr-BE" dirty="0"/>
            </a:br>
            <a:r>
              <a:rPr lang="fr-BE" dirty="0"/>
              <a:t> du Spectre</a:t>
            </a:r>
          </a:p>
          <a:p>
            <a:pPr marL="0" indent="0">
              <a:buNone/>
            </a:pPr>
            <a:endParaRPr lang="fr-BE" dirty="0"/>
          </a:p>
          <a:p>
            <a:pPr marL="0" indent="0">
              <a:buNone/>
            </a:pPr>
            <a:endParaRPr lang="fr-BE" dirty="0"/>
          </a:p>
          <a:p>
            <a:pPr marL="0" indent="0">
              <a:buNone/>
            </a:pPr>
            <a:endParaRPr lang="fr-BE" dirty="0"/>
          </a:p>
          <a:p>
            <a:pPr marL="0" indent="0">
              <a:buNone/>
            </a:pPr>
            <a:endParaRPr lang="fr-BE" dirty="0"/>
          </a:p>
          <a:p>
            <a:pPr marL="0" indent="0">
              <a:buNone/>
            </a:pPr>
            <a:endParaRPr lang="fr-BE" dirty="0"/>
          </a:p>
          <a:p>
            <a:pPr marL="0" indent="0">
              <a:buNone/>
            </a:pPr>
            <a:r>
              <a:rPr lang="fr-FR" b="0" i="0" dirty="0">
                <a:effectLst/>
                <a:latin typeface="Arial" panose="020B0604020202020204" pitchFamily="34" charset="0"/>
              </a:rPr>
              <a:t>la synthèse [soustractive] provient du filtrage fréquentiel qui va atténuer une partie du spectre du son, et donc modifier son </a:t>
            </a:r>
            <a:r>
              <a:rPr lang="fr-FR" b="0" i="0" strike="noStrike" dirty="0">
                <a:effectLst/>
                <a:latin typeface="Arial" panose="020B0604020202020204" pitchFamily="34" charset="0"/>
              </a:rPr>
              <a:t>timbre </a:t>
            </a:r>
            <a:r>
              <a:rPr lang="fr-FR" b="0" i="0" dirty="0">
                <a:effectLst/>
                <a:latin typeface="Arial" panose="020B0604020202020204" pitchFamily="34" charset="0"/>
              </a:rPr>
              <a:t>en ne conservant qu'une partie de ses harmoniques. (Wikipédia</a:t>
            </a:r>
            <a:r>
              <a:rPr lang="fr-FR" dirty="0">
                <a:latin typeface="Arial" panose="020B0604020202020204" pitchFamily="34" charset="0"/>
              </a:rPr>
              <a:t>)</a:t>
            </a:r>
            <a:endParaRPr lang="fr-BE" dirty="0"/>
          </a:p>
          <a:p>
            <a:pPr marL="0" indent="0">
              <a:buNone/>
            </a:pPr>
            <a:endParaRPr lang="en-US" dirty="0"/>
          </a:p>
        </p:txBody>
      </p:sp>
      <p:pic>
        <p:nvPicPr>
          <p:cNvPr id="5" name="Picture 4">
            <a:extLst>
              <a:ext uri="{FF2B5EF4-FFF2-40B4-BE49-F238E27FC236}">
                <a16:creationId xmlns:a16="http://schemas.microsoft.com/office/drawing/2014/main" id="{E522011F-E3F6-8E82-DEF8-C832F8B407CF}"/>
              </a:ext>
            </a:extLst>
          </p:cNvPr>
          <p:cNvPicPr>
            <a:picLocks noChangeAspect="1"/>
          </p:cNvPicPr>
          <p:nvPr/>
        </p:nvPicPr>
        <p:blipFill>
          <a:blip r:embed="rId2"/>
          <a:stretch>
            <a:fillRect/>
          </a:stretch>
        </p:blipFill>
        <p:spPr>
          <a:xfrm>
            <a:off x="-82379" y="2131666"/>
            <a:ext cx="6320464" cy="1776164"/>
          </a:xfrm>
          <a:prstGeom prst="rect">
            <a:avLst/>
          </a:prstGeom>
        </p:spPr>
      </p:pic>
      <p:sp>
        <p:nvSpPr>
          <p:cNvPr id="6" name="TextBox 5">
            <a:extLst>
              <a:ext uri="{FF2B5EF4-FFF2-40B4-BE49-F238E27FC236}">
                <a16:creationId xmlns:a16="http://schemas.microsoft.com/office/drawing/2014/main" id="{7C31A25C-C927-1162-39B4-D07CABD6BE39}"/>
              </a:ext>
            </a:extLst>
          </p:cNvPr>
          <p:cNvSpPr txBox="1"/>
          <p:nvPr/>
        </p:nvSpPr>
        <p:spPr>
          <a:xfrm>
            <a:off x="1850415" y="3608621"/>
            <a:ext cx="3698789" cy="369332"/>
          </a:xfrm>
          <a:prstGeom prst="rect">
            <a:avLst/>
          </a:prstGeom>
          <a:noFill/>
        </p:spPr>
        <p:txBody>
          <a:bodyPr wrap="square" rtlCol="0">
            <a:spAutoFit/>
          </a:bodyPr>
          <a:lstStyle/>
          <a:p>
            <a:r>
              <a:rPr lang="fr-BE" dirty="0"/>
              <a:t>Image source Wikipédia</a:t>
            </a:r>
            <a:endParaRPr lang="en-US" dirty="0"/>
          </a:p>
        </p:txBody>
      </p:sp>
      <p:pic>
        <p:nvPicPr>
          <p:cNvPr id="8" name="Picture 7">
            <a:extLst>
              <a:ext uri="{FF2B5EF4-FFF2-40B4-BE49-F238E27FC236}">
                <a16:creationId xmlns:a16="http://schemas.microsoft.com/office/drawing/2014/main" id="{C1CCE46F-8789-E155-3406-258F741262C2}"/>
              </a:ext>
            </a:extLst>
          </p:cNvPr>
          <p:cNvPicPr>
            <a:picLocks noChangeAspect="1"/>
          </p:cNvPicPr>
          <p:nvPr/>
        </p:nvPicPr>
        <p:blipFill>
          <a:blip r:embed="rId3"/>
          <a:stretch>
            <a:fillRect/>
          </a:stretch>
        </p:blipFill>
        <p:spPr>
          <a:xfrm>
            <a:off x="6428218" y="807478"/>
            <a:ext cx="5763781" cy="3170475"/>
          </a:xfrm>
          <a:prstGeom prst="rect">
            <a:avLst/>
          </a:prstGeom>
        </p:spPr>
      </p:pic>
    </p:spTree>
    <p:extLst>
      <p:ext uri="{BB962C8B-B14F-4D97-AF65-F5344CB8AC3E}">
        <p14:creationId xmlns:p14="http://schemas.microsoft.com/office/powerpoint/2010/main" val="1518618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7892-485C-952C-7310-51F70D4587D1}"/>
              </a:ext>
            </a:extLst>
          </p:cNvPr>
          <p:cNvSpPr>
            <a:spLocks noGrp="1"/>
          </p:cNvSpPr>
          <p:nvPr>
            <p:ph type="title"/>
          </p:nvPr>
        </p:nvSpPr>
        <p:spPr/>
        <p:txBody>
          <a:bodyPr/>
          <a:lstStyle/>
          <a:p>
            <a:r>
              <a:rPr lang="en-US" dirty="0" err="1"/>
              <a:t>BiquadFilterNode</a:t>
            </a:r>
            <a:endParaRPr lang="en-US" dirty="0"/>
          </a:p>
        </p:txBody>
      </p:sp>
      <p:sp>
        <p:nvSpPr>
          <p:cNvPr id="3" name="Content Placeholder 2">
            <a:extLst>
              <a:ext uri="{FF2B5EF4-FFF2-40B4-BE49-F238E27FC236}">
                <a16:creationId xmlns:a16="http://schemas.microsoft.com/office/drawing/2014/main" id="{9307A507-1CCB-6CE0-4753-EA77569C134C}"/>
              </a:ext>
            </a:extLst>
          </p:cNvPr>
          <p:cNvSpPr>
            <a:spLocks noGrp="1"/>
          </p:cNvSpPr>
          <p:nvPr>
            <p:ph idx="1"/>
          </p:nvPr>
        </p:nvSpPr>
        <p:spPr/>
        <p:txBody>
          <a:bodyPr/>
          <a:lstStyle/>
          <a:p>
            <a:endParaRPr lang="fr-BE" dirty="0"/>
          </a:p>
          <a:p>
            <a:endParaRPr lang="fr-BE" dirty="0"/>
          </a:p>
          <a:p>
            <a:endParaRPr lang="fr-BE" dirty="0"/>
          </a:p>
          <a:p>
            <a:r>
              <a:rPr lang="fr-BE" dirty="0"/>
              <a:t>Attributs</a:t>
            </a:r>
          </a:p>
          <a:p>
            <a:pPr marL="457200" lvl="1" indent="0">
              <a:buNone/>
            </a:pPr>
            <a:r>
              <a:rPr lang="en-US" b="1" dirty="0" err="1">
                <a:solidFill>
                  <a:srgbClr val="92D050"/>
                </a:solidFill>
                <a:latin typeface="Courier New" panose="02070309020205020404" pitchFamily="49" charset="0"/>
                <a:cs typeface="Courier New" panose="02070309020205020404" pitchFamily="49" charset="0"/>
              </a:rPr>
              <a:t>BiquadFilterNode.type</a:t>
            </a:r>
            <a:r>
              <a:rPr lang="en-US" b="1" dirty="0">
                <a:solidFill>
                  <a:srgbClr val="92D050"/>
                </a:solidFill>
                <a:latin typeface="Courier New" panose="02070309020205020404" pitchFamily="49" charset="0"/>
                <a:cs typeface="Courier New" panose="02070309020205020404" pitchFamily="49" charset="0"/>
              </a:rPr>
              <a:t> </a:t>
            </a:r>
            <a:r>
              <a:rPr lang="en-US" dirty="0"/>
              <a:t>lowpass, </a:t>
            </a:r>
            <a:r>
              <a:rPr lang="en-US" dirty="0" err="1"/>
              <a:t>highpass,bandpass</a:t>
            </a:r>
            <a:r>
              <a:rPr lang="en-US" dirty="0"/>
              <a:t>…</a:t>
            </a:r>
          </a:p>
          <a:p>
            <a:r>
              <a:rPr lang="en-US" dirty="0" err="1"/>
              <a:t>AudioParams</a:t>
            </a:r>
            <a:endParaRPr lang="en-US" dirty="0"/>
          </a:p>
          <a:p>
            <a:pPr marL="457200" lvl="1" indent="0">
              <a:buNone/>
            </a:pPr>
            <a:r>
              <a:rPr lang="fr-BE" b="1" dirty="0" err="1">
                <a:solidFill>
                  <a:srgbClr val="92D050"/>
                </a:solidFill>
                <a:latin typeface="Courier New" panose="02070309020205020404" pitchFamily="49" charset="0"/>
                <a:cs typeface="Courier New" panose="02070309020205020404" pitchFamily="49" charset="0"/>
              </a:rPr>
              <a:t>BiquadFilterNode.Q</a:t>
            </a:r>
            <a:r>
              <a:rPr lang="fr-BE" dirty="0"/>
              <a:t>  largeur du </a:t>
            </a:r>
            <a:r>
              <a:rPr lang="fr-BE" dirty="0" err="1"/>
              <a:t>bandpass</a:t>
            </a:r>
            <a:r>
              <a:rPr lang="fr-BE" dirty="0"/>
              <a:t> et pic du </a:t>
            </a:r>
            <a:r>
              <a:rPr lang="fr-BE" dirty="0" err="1"/>
              <a:t>lowpass</a:t>
            </a:r>
            <a:r>
              <a:rPr lang="fr-BE" dirty="0"/>
              <a:t> et du </a:t>
            </a:r>
            <a:r>
              <a:rPr lang="fr-BE" dirty="0" err="1"/>
              <a:t>highpass</a:t>
            </a:r>
            <a:endParaRPr lang="en-US" dirty="0"/>
          </a:p>
          <a:p>
            <a:pPr marL="457200" lvl="1" indent="0">
              <a:buNone/>
            </a:pPr>
            <a:r>
              <a:rPr lang="fr-BE" b="1" dirty="0" err="1">
                <a:solidFill>
                  <a:srgbClr val="92D050"/>
                </a:solidFill>
                <a:latin typeface="Courier New" panose="02070309020205020404" pitchFamily="49" charset="0"/>
                <a:cs typeface="Courier New" panose="02070309020205020404" pitchFamily="49" charset="0"/>
              </a:rPr>
              <a:t>BiquadFilterNode.frequency</a:t>
            </a:r>
            <a:r>
              <a:rPr lang="fr-BE" b="1" dirty="0">
                <a:solidFill>
                  <a:srgbClr val="92D050"/>
                </a:solidFill>
                <a:latin typeface="Courier New" panose="02070309020205020404" pitchFamily="49" charset="0"/>
                <a:cs typeface="Courier New" panose="02070309020205020404" pitchFamily="49" charset="0"/>
              </a:rPr>
              <a:t> </a:t>
            </a:r>
            <a:r>
              <a:rPr lang="fr-BE" dirty="0"/>
              <a:t>fréquence du filtre</a:t>
            </a:r>
          </a:p>
        </p:txBody>
      </p:sp>
      <p:sp>
        <p:nvSpPr>
          <p:cNvPr id="5" name="Rectangle 4">
            <a:extLst>
              <a:ext uri="{FF2B5EF4-FFF2-40B4-BE49-F238E27FC236}">
                <a16:creationId xmlns:a16="http://schemas.microsoft.com/office/drawing/2014/main" id="{C08FAFF0-D4ED-9C3A-A09B-472BB0B3708E}"/>
              </a:ext>
            </a:extLst>
          </p:cNvPr>
          <p:cNvSpPr/>
          <p:nvPr/>
        </p:nvSpPr>
        <p:spPr>
          <a:xfrm>
            <a:off x="8918974" y="1133065"/>
            <a:ext cx="2555534" cy="1066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fr-BE" sz="3600" dirty="0" err="1"/>
              <a:t>BiquadFilter</a:t>
            </a:r>
            <a:endParaRPr lang="en-US" dirty="0"/>
          </a:p>
        </p:txBody>
      </p:sp>
      <p:cxnSp>
        <p:nvCxnSpPr>
          <p:cNvPr id="6" name="Straight Arrow Connector 5">
            <a:extLst>
              <a:ext uri="{FF2B5EF4-FFF2-40B4-BE49-F238E27FC236}">
                <a16:creationId xmlns:a16="http://schemas.microsoft.com/office/drawing/2014/main" id="{C4869875-43D3-F9BF-B97A-68612985BB83}"/>
              </a:ext>
            </a:extLst>
          </p:cNvPr>
          <p:cNvCxnSpPr>
            <a:cxnSpLocks/>
          </p:cNvCxnSpPr>
          <p:nvPr/>
        </p:nvCxnSpPr>
        <p:spPr>
          <a:xfrm>
            <a:off x="8222643" y="1486962"/>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101976E5-6583-0EF4-1DCC-654C90A0B3F7}"/>
              </a:ext>
            </a:extLst>
          </p:cNvPr>
          <p:cNvCxnSpPr>
            <a:cxnSpLocks/>
          </p:cNvCxnSpPr>
          <p:nvPr/>
        </p:nvCxnSpPr>
        <p:spPr>
          <a:xfrm>
            <a:off x="11474508" y="1486962"/>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10066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9802F-BD8B-42BA-DD8A-CA5388080E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F69618-3BC6-43E6-0D42-7CE25AC8B83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CA70DA1-5A3E-DAA5-8B28-BD62A11FBAB8}"/>
              </a:ext>
            </a:extLst>
          </p:cNvPr>
          <p:cNvPicPr>
            <a:picLocks noChangeAspect="1"/>
          </p:cNvPicPr>
          <p:nvPr/>
        </p:nvPicPr>
        <p:blipFill>
          <a:blip r:embed="rId2"/>
          <a:stretch>
            <a:fillRect/>
          </a:stretch>
        </p:blipFill>
        <p:spPr>
          <a:xfrm>
            <a:off x="-1" y="895739"/>
            <a:ext cx="12167889" cy="3223180"/>
          </a:xfrm>
          <a:prstGeom prst="rect">
            <a:avLst/>
          </a:prstGeom>
        </p:spPr>
      </p:pic>
    </p:spTree>
    <p:extLst>
      <p:ext uri="{BB962C8B-B14F-4D97-AF65-F5344CB8AC3E}">
        <p14:creationId xmlns:p14="http://schemas.microsoft.com/office/powerpoint/2010/main" val="135101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6AA1C64-D95B-568A-EBD1-62248841ECD2}"/>
              </a:ext>
            </a:extLst>
          </p:cNvPr>
          <p:cNvSpPr txBox="1">
            <a:spLocks/>
          </p:cNvSpPr>
          <p:nvPr/>
        </p:nvSpPr>
        <p:spPr>
          <a:xfrm>
            <a:off x="3967660" y="6049108"/>
            <a:ext cx="8224340" cy="808891"/>
          </a:xfrm>
          <a:prstGeom prst="rect">
            <a:avLst/>
          </a:prstGeom>
          <a:solidFill>
            <a:schemeClr val="tx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BE" dirty="0"/>
          </a:p>
          <a:p>
            <a:pPr marL="0" indent="0">
              <a:buFont typeface="Arial" panose="020B0604020202020204" pitchFamily="34" charset="0"/>
              <a:buNone/>
            </a:pPr>
            <a:endParaRPr lang="fr-BE" dirty="0"/>
          </a:p>
        </p:txBody>
      </p:sp>
      <p:sp>
        <p:nvSpPr>
          <p:cNvPr id="2" name="Title 1">
            <a:extLst>
              <a:ext uri="{FF2B5EF4-FFF2-40B4-BE49-F238E27FC236}">
                <a16:creationId xmlns:a16="http://schemas.microsoft.com/office/drawing/2014/main" id="{D70B8A3F-C8AA-99FA-CE3C-15FC08C49E87}"/>
              </a:ext>
            </a:extLst>
          </p:cNvPr>
          <p:cNvSpPr>
            <a:spLocks noGrp="1"/>
          </p:cNvSpPr>
          <p:nvPr>
            <p:ph type="title"/>
          </p:nvPr>
        </p:nvSpPr>
        <p:spPr/>
        <p:txBody>
          <a:bodyPr/>
          <a:lstStyle/>
          <a:p>
            <a:r>
              <a:rPr lang="fr-BE" dirty="0"/>
              <a:t>VCV Rack2</a:t>
            </a:r>
            <a:endParaRPr lang="en-US" dirty="0"/>
          </a:p>
        </p:txBody>
      </p:sp>
      <p:sp>
        <p:nvSpPr>
          <p:cNvPr id="3" name="Content Placeholder 2">
            <a:extLst>
              <a:ext uri="{FF2B5EF4-FFF2-40B4-BE49-F238E27FC236}">
                <a16:creationId xmlns:a16="http://schemas.microsoft.com/office/drawing/2014/main" id="{98F4CF73-0CA1-7367-25A9-9C1CE9F715F5}"/>
              </a:ext>
            </a:extLst>
          </p:cNvPr>
          <p:cNvSpPr>
            <a:spLocks noGrp="1"/>
          </p:cNvSpPr>
          <p:nvPr>
            <p:ph idx="1"/>
          </p:nvPr>
        </p:nvSpPr>
        <p:spPr>
          <a:xfrm>
            <a:off x="1" y="895739"/>
            <a:ext cx="3967659" cy="5962261"/>
          </a:xfrm>
        </p:spPr>
        <p:txBody>
          <a:bodyPr/>
          <a:lstStyle/>
          <a:p>
            <a:pPr marL="0" indent="0">
              <a:buNone/>
            </a:pPr>
            <a:endParaRPr lang="fr-BE" dirty="0"/>
          </a:p>
          <a:p>
            <a:pPr marL="0" indent="0">
              <a:buNone/>
            </a:pPr>
            <a:endParaRPr lang="fr-BE" dirty="0"/>
          </a:p>
          <a:p>
            <a:pPr marL="0" indent="0">
              <a:buNone/>
            </a:pPr>
            <a:r>
              <a:rPr lang="fr-BE" dirty="0"/>
              <a:t>Simulateur de synthétiseur modulaire</a:t>
            </a:r>
          </a:p>
          <a:p>
            <a:r>
              <a:rPr lang="fr-BE" dirty="0"/>
              <a:t>Open source</a:t>
            </a:r>
          </a:p>
          <a:p>
            <a:r>
              <a:rPr lang="fr-BE" dirty="0"/>
              <a:t>Dispose de centaines de modules</a:t>
            </a:r>
            <a:endParaRPr lang="en-US" dirty="0"/>
          </a:p>
        </p:txBody>
      </p:sp>
      <p:pic>
        <p:nvPicPr>
          <p:cNvPr id="5" name="Picture 4">
            <a:extLst>
              <a:ext uri="{FF2B5EF4-FFF2-40B4-BE49-F238E27FC236}">
                <a16:creationId xmlns:a16="http://schemas.microsoft.com/office/drawing/2014/main" id="{76F392F6-7EF5-C5D8-5E88-359BD28A45BF}"/>
              </a:ext>
            </a:extLst>
          </p:cNvPr>
          <p:cNvPicPr>
            <a:picLocks noChangeAspect="1"/>
          </p:cNvPicPr>
          <p:nvPr/>
        </p:nvPicPr>
        <p:blipFill>
          <a:blip r:embed="rId2"/>
          <a:stretch>
            <a:fillRect/>
          </a:stretch>
        </p:blipFill>
        <p:spPr>
          <a:xfrm>
            <a:off x="3967660" y="895739"/>
            <a:ext cx="8224340" cy="5494326"/>
          </a:xfrm>
          <a:prstGeom prst="rect">
            <a:avLst/>
          </a:prstGeom>
        </p:spPr>
      </p:pic>
      <p:graphicFrame>
        <p:nvGraphicFramePr>
          <p:cNvPr id="6" name="Object 5">
            <a:extLst>
              <a:ext uri="{FF2B5EF4-FFF2-40B4-BE49-F238E27FC236}">
                <a16:creationId xmlns:a16="http://schemas.microsoft.com/office/drawing/2014/main" id="{0ACBC34A-3EBB-FEE1-D8C0-432AF75447E0}"/>
              </a:ext>
            </a:extLst>
          </p:cNvPr>
          <p:cNvGraphicFramePr>
            <a:graphicFrameLocks noChangeAspect="1"/>
          </p:cNvGraphicFramePr>
          <p:nvPr>
            <p:extLst>
              <p:ext uri="{D42A27DB-BD31-4B8C-83A1-F6EECF244321}">
                <p14:modId xmlns:p14="http://schemas.microsoft.com/office/powerpoint/2010/main" val="23324912"/>
              </p:ext>
            </p:extLst>
          </p:nvPr>
        </p:nvGraphicFramePr>
        <p:xfrm>
          <a:off x="3232647" y="5962261"/>
          <a:ext cx="735013" cy="414337"/>
        </p:xfrm>
        <a:graphic>
          <a:graphicData uri="http://schemas.openxmlformats.org/presentationml/2006/ole">
            <mc:AlternateContent xmlns:mc="http://schemas.openxmlformats.org/markup-compatibility/2006">
              <mc:Choice xmlns:v="urn:schemas-microsoft-com:vml" Requires="v">
                <p:oleObj name="Packager Shell Object" showAsIcon="1" r:id="rId3" imgW="734400" imgH="414000" progId="Package">
                  <p:embed/>
                </p:oleObj>
              </mc:Choice>
              <mc:Fallback>
                <p:oleObj name="Packager Shell Object" showAsIcon="1" r:id="rId3" imgW="734400" imgH="414000" progId="Package">
                  <p:embed/>
                  <p:pic>
                    <p:nvPicPr>
                      <p:cNvPr id="0" name=""/>
                      <p:cNvPicPr/>
                      <p:nvPr/>
                    </p:nvPicPr>
                    <p:blipFill>
                      <a:blip r:embed="rId4"/>
                      <a:stretch>
                        <a:fillRect/>
                      </a:stretch>
                    </p:blipFill>
                    <p:spPr>
                      <a:xfrm>
                        <a:off x="3232647" y="5962261"/>
                        <a:ext cx="735013" cy="414337"/>
                      </a:xfrm>
                      <a:prstGeom prst="rect">
                        <a:avLst/>
                      </a:prstGeom>
                    </p:spPr>
                  </p:pic>
                </p:oleObj>
              </mc:Fallback>
            </mc:AlternateContent>
          </a:graphicData>
        </a:graphic>
      </p:graphicFrame>
    </p:spTree>
    <p:extLst>
      <p:ext uri="{BB962C8B-B14F-4D97-AF65-F5344CB8AC3E}">
        <p14:creationId xmlns:p14="http://schemas.microsoft.com/office/powerpoint/2010/main" val="3058118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09E-3946-BE51-8687-024058B4855F}"/>
              </a:ext>
            </a:extLst>
          </p:cNvPr>
          <p:cNvSpPr>
            <a:spLocks noGrp="1"/>
          </p:cNvSpPr>
          <p:nvPr>
            <p:ph type="title"/>
          </p:nvPr>
        </p:nvSpPr>
        <p:spPr/>
        <p:txBody>
          <a:bodyPr/>
          <a:lstStyle/>
          <a:p>
            <a:r>
              <a:rPr lang="fr-BE" dirty="0" err="1"/>
              <a:t>Demo</a:t>
            </a:r>
            <a:r>
              <a:rPr lang="fr-BE" dirty="0"/>
              <a:t> 9: Filtres</a:t>
            </a:r>
            <a:endParaRPr lang="en-US" dirty="0"/>
          </a:p>
        </p:txBody>
      </p:sp>
      <p:sp>
        <p:nvSpPr>
          <p:cNvPr id="3" name="Content Placeholder 2">
            <a:extLst>
              <a:ext uri="{FF2B5EF4-FFF2-40B4-BE49-F238E27FC236}">
                <a16:creationId xmlns:a16="http://schemas.microsoft.com/office/drawing/2014/main" id="{54C3D7F1-69A4-5EEB-546D-0DD76A0DE5CA}"/>
              </a:ext>
            </a:extLst>
          </p:cNvPr>
          <p:cNvSpPr>
            <a:spLocks noGrp="1"/>
          </p:cNvSpPr>
          <p:nvPr>
            <p:ph idx="1"/>
          </p:nvPr>
        </p:nvSpPr>
        <p:spPr/>
        <p:txBody>
          <a:bodyPr/>
          <a:lstStyle/>
          <a:p>
            <a:endParaRPr lang="en-US" dirty="0"/>
          </a:p>
        </p:txBody>
      </p:sp>
      <p:sp>
        <p:nvSpPr>
          <p:cNvPr id="5" name="Rectangle 4">
            <a:extLst>
              <a:ext uri="{FF2B5EF4-FFF2-40B4-BE49-F238E27FC236}">
                <a16:creationId xmlns:a16="http://schemas.microsoft.com/office/drawing/2014/main" id="{1A5EC3B9-21D3-A7D2-4B9A-CE3D43E602A0}"/>
              </a:ext>
            </a:extLst>
          </p:cNvPr>
          <p:cNvSpPr/>
          <p:nvPr/>
        </p:nvSpPr>
        <p:spPr>
          <a:xfrm>
            <a:off x="4069086" y="1017206"/>
            <a:ext cx="1551482"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VCO</a:t>
            </a:r>
            <a:endParaRPr lang="en-US" dirty="0"/>
          </a:p>
        </p:txBody>
      </p:sp>
      <p:cxnSp>
        <p:nvCxnSpPr>
          <p:cNvPr id="34" name="Straight Arrow Connector 33">
            <a:extLst>
              <a:ext uri="{FF2B5EF4-FFF2-40B4-BE49-F238E27FC236}">
                <a16:creationId xmlns:a16="http://schemas.microsoft.com/office/drawing/2014/main" id="{94364B4A-DAFB-0FFB-5901-554F9EA6CE22}"/>
              </a:ext>
            </a:extLst>
          </p:cNvPr>
          <p:cNvCxnSpPr>
            <a:cxnSpLocks/>
          </p:cNvCxnSpPr>
          <p:nvPr/>
        </p:nvCxnSpPr>
        <p:spPr>
          <a:xfrm>
            <a:off x="10659401" y="1590785"/>
            <a:ext cx="0" cy="454603"/>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39B4731B-D162-A01E-C23A-7A12534D1750}"/>
              </a:ext>
            </a:extLst>
          </p:cNvPr>
          <p:cNvSpPr/>
          <p:nvPr/>
        </p:nvSpPr>
        <p:spPr>
          <a:xfrm>
            <a:off x="9345835" y="5505361"/>
            <a:ext cx="2627129" cy="1017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7" name="Straight Arrow Connector 6">
            <a:extLst>
              <a:ext uri="{FF2B5EF4-FFF2-40B4-BE49-F238E27FC236}">
                <a16:creationId xmlns:a16="http://schemas.microsoft.com/office/drawing/2014/main" id="{0CEE3F61-FDF6-BDBD-4604-40393137A606}"/>
              </a:ext>
            </a:extLst>
          </p:cNvPr>
          <p:cNvCxnSpPr>
            <a:cxnSpLocks/>
          </p:cNvCxnSpPr>
          <p:nvPr/>
        </p:nvCxnSpPr>
        <p:spPr>
          <a:xfrm>
            <a:off x="5620568" y="1552864"/>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Rectangle 7">
            <a:extLst>
              <a:ext uri="{FF2B5EF4-FFF2-40B4-BE49-F238E27FC236}">
                <a16:creationId xmlns:a16="http://schemas.microsoft.com/office/drawing/2014/main" id="{D8EADACC-6657-F106-14E4-804C480526DE}"/>
              </a:ext>
            </a:extLst>
          </p:cNvPr>
          <p:cNvSpPr/>
          <p:nvPr/>
        </p:nvSpPr>
        <p:spPr>
          <a:xfrm>
            <a:off x="48595" y="1006415"/>
            <a:ext cx="1182218"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fr-BE" sz="3600" dirty="0"/>
              <a:t>LFO</a:t>
            </a:r>
            <a:endParaRPr lang="en-US" dirty="0"/>
          </a:p>
        </p:txBody>
      </p:sp>
      <p:sp>
        <p:nvSpPr>
          <p:cNvPr id="9" name="Rectangle 8">
            <a:extLst>
              <a:ext uri="{FF2B5EF4-FFF2-40B4-BE49-F238E27FC236}">
                <a16:creationId xmlns:a16="http://schemas.microsoft.com/office/drawing/2014/main" id="{CBC04342-72FC-E205-31C4-D7865CD86079}"/>
              </a:ext>
            </a:extLst>
          </p:cNvPr>
          <p:cNvSpPr/>
          <p:nvPr/>
        </p:nvSpPr>
        <p:spPr>
          <a:xfrm>
            <a:off x="1825744" y="1006415"/>
            <a:ext cx="1551482" cy="105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200" dirty="0"/>
              <a:t>LFO VCA</a:t>
            </a:r>
            <a:endParaRPr lang="en-US" sz="1600" dirty="0"/>
          </a:p>
        </p:txBody>
      </p:sp>
      <p:cxnSp>
        <p:nvCxnSpPr>
          <p:cNvPr id="10" name="Straight Arrow Connector 9">
            <a:extLst>
              <a:ext uri="{FF2B5EF4-FFF2-40B4-BE49-F238E27FC236}">
                <a16:creationId xmlns:a16="http://schemas.microsoft.com/office/drawing/2014/main" id="{15C4FBE2-553D-2D0B-50FF-6EAA95580499}"/>
              </a:ext>
            </a:extLst>
          </p:cNvPr>
          <p:cNvCxnSpPr>
            <a:cxnSpLocks/>
          </p:cNvCxnSpPr>
          <p:nvPr/>
        </p:nvCxnSpPr>
        <p:spPr>
          <a:xfrm>
            <a:off x="3372755" y="1819881"/>
            <a:ext cx="6963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5CFFDA6F-E527-5B13-0764-3EA2B31A9767}"/>
              </a:ext>
            </a:extLst>
          </p:cNvPr>
          <p:cNvSpPr txBox="1"/>
          <p:nvPr/>
        </p:nvSpPr>
        <p:spPr>
          <a:xfrm>
            <a:off x="4069085" y="1635215"/>
            <a:ext cx="1130631" cy="369332"/>
          </a:xfrm>
          <a:prstGeom prst="rect">
            <a:avLst/>
          </a:prstGeom>
          <a:noFill/>
        </p:spPr>
        <p:txBody>
          <a:bodyPr wrap="none" rtlCol="0">
            <a:spAutoFit/>
          </a:bodyPr>
          <a:lstStyle/>
          <a:p>
            <a:r>
              <a:rPr lang="fr-BE" dirty="0" err="1">
                <a:solidFill>
                  <a:schemeClr val="bg1"/>
                </a:solidFill>
              </a:rPr>
              <a:t>frequency</a:t>
            </a:r>
            <a:endParaRPr lang="en-US" dirty="0">
              <a:solidFill>
                <a:schemeClr val="bg1"/>
              </a:solidFill>
            </a:endParaRPr>
          </a:p>
        </p:txBody>
      </p:sp>
      <p:sp>
        <p:nvSpPr>
          <p:cNvPr id="12" name="Rectangle 11">
            <a:extLst>
              <a:ext uri="{FF2B5EF4-FFF2-40B4-BE49-F238E27FC236}">
                <a16:creationId xmlns:a16="http://schemas.microsoft.com/office/drawing/2014/main" id="{9824E43F-8A39-EDE1-2210-17AEF66D3BCE}"/>
              </a:ext>
            </a:extLst>
          </p:cNvPr>
          <p:cNvSpPr/>
          <p:nvPr/>
        </p:nvSpPr>
        <p:spPr>
          <a:xfrm>
            <a:off x="4069084" y="2538887"/>
            <a:ext cx="1551483" cy="105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600" dirty="0"/>
              <a:t>Noise source</a:t>
            </a:r>
            <a:endParaRPr lang="en-US" dirty="0"/>
          </a:p>
        </p:txBody>
      </p:sp>
      <p:cxnSp>
        <p:nvCxnSpPr>
          <p:cNvPr id="13" name="Straight Arrow Connector 12">
            <a:extLst>
              <a:ext uri="{FF2B5EF4-FFF2-40B4-BE49-F238E27FC236}">
                <a16:creationId xmlns:a16="http://schemas.microsoft.com/office/drawing/2014/main" id="{D40201C2-8631-01E0-0011-36E0DEA7B488}"/>
              </a:ext>
            </a:extLst>
          </p:cNvPr>
          <p:cNvCxnSpPr>
            <a:cxnSpLocks/>
            <a:stCxn id="8" idx="3"/>
          </p:cNvCxnSpPr>
          <p:nvPr/>
        </p:nvCxnSpPr>
        <p:spPr>
          <a:xfrm>
            <a:off x="1230813" y="1532865"/>
            <a:ext cx="594931" cy="0"/>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4" name="Rectangle 13">
            <a:extLst>
              <a:ext uri="{FF2B5EF4-FFF2-40B4-BE49-F238E27FC236}">
                <a16:creationId xmlns:a16="http://schemas.microsoft.com/office/drawing/2014/main" id="{3C3DF185-627B-1B34-D15A-C0B3F11CFF4B}"/>
              </a:ext>
            </a:extLst>
          </p:cNvPr>
          <p:cNvSpPr/>
          <p:nvPr/>
        </p:nvSpPr>
        <p:spPr>
          <a:xfrm>
            <a:off x="9437958" y="2004547"/>
            <a:ext cx="2589207" cy="6916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3600" dirty="0"/>
              <a:t>Oscilloscope</a:t>
            </a:r>
            <a:endParaRPr lang="en-US" dirty="0"/>
          </a:p>
        </p:txBody>
      </p:sp>
      <p:sp>
        <p:nvSpPr>
          <p:cNvPr id="15" name="Rectangle 14">
            <a:extLst>
              <a:ext uri="{FF2B5EF4-FFF2-40B4-BE49-F238E27FC236}">
                <a16:creationId xmlns:a16="http://schemas.microsoft.com/office/drawing/2014/main" id="{BC894CC5-DE8E-B05E-8066-934E1DB03938}"/>
              </a:ext>
            </a:extLst>
          </p:cNvPr>
          <p:cNvSpPr/>
          <p:nvPr/>
        </p:nvSpPr>
        <p:spPr>
          <a:xfrm>
            <a:off x="9404286" y="3160985"/>
            <a:ext cx="2589206" cy="6810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fr-BE" sz="3600" dirty="0"/>
              <a:t>Spectrum</a:t>
            </a:r>
            <a:endParaRPr lang="en-US" dirty="0"/>
          </a:p>
        </p:txBody>
      </p:sp>
      <p:sp>
        <p:nvSpPr>
          <p:cNvPr id="16" name="Rectangle 15">
            <a:extLst>
              <a:ext uri="{FF2B5EF4-FFF2-40B4-BE49-F238E27FC236}">
                <a16:creationId xmlns:a16="http://schemas.microsoft.com/office/drawing/2014/main" id="{CE2218AF-2287-8A9D-0AFC-EB2746735864}"/>
              </a:ext>
            </a:extLst>
          </p:cNvPr>
          <p:cNvSpPr/>
          <p:nvPr/>
        </p:nvSpPr>
        <p:spPr>
          <a:xfrm>
            <a:off x="6312429" y="1017206"/>
            <a:ext cx="1541092" cy="1052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600" dirty="0"/>
              <a:t>VCA</a:t>
            </a:r>
            <a:endParaRPr lang="en-US" dirty="0"/>
          </a:p>
        </p:txBody>
      </p:sp>
      <p:cxnSp>
        <p:nvCxnSpPr>
          <p:cNvPr id="17" name="Straight Arrow Connector 16">
            <a:extLst>
              <a:ext uri="{FF2B5EF4-FFF2-40B4-BE49-F238E27FC236}">
                <a16:creationId xmlns:a16="http://schemas.microsoft.com/office/drawing/2014/main" id="{EAF531E7-7F5F-B8CD-6146-0F00D8BDDBA1}"/>
              </a:ext>
            </a:extLst>
          </p:cNvPr>
          <p:cNvCxnSpPr>
            <a:cxnSpLocks/>
          </p:cNvCxnSpPr>
          <p:nvPr/>
        </p:nvCxnSpPr>
        <p:spPr>
          <a:xfrm>
            <a:off x="7853520" y="1552864"/>
            <a:ext cx="1584438"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C7890EB0-00C2-1427-4F3A-DB5EF49ED07B}"/>
              </a:ext>
            </a:extLst>
          </p:cNvPr>
          <p:cNvCxnSpPr>
            <a:cxnSpLocks/>
          </p:cNvCxnSpPr>
          <p:nvPr/>
        </p:nvCxnSpPr>
        <p:spPr>
          <a:xfrm>
            <a:off x="10659401" y="2696181"/>
            <a:ext cx="0" cy="454603"/>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306BE7CB-CFBA-64E3-1E02-BD7653A17458}"/>
              </a:ext>
            </a:extLst>
          </p:cNvPr>
          <p:cNvCxnSpPr>
            <a:cxnSpLocks/>
          </p:cNvCxnSpPr>
          <p:nvPr/>
        </p:nvCxnSpPr>
        <p:spPr>
          <a:xfrm>
            <a:off x="10659401" y="3842000"/>
            <a:ext cx="0" cy="454603"/>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DEFA3225-05E4-AE4E-2691-9A45FC3FDF08}"/>
              </a:ext>
            </a:extLst>
          </p:cNvPr>
          <p:cNvSpPr/>
          <p:nvPr/>
        </p:nvSpPr>
        <p:spPr>
          <a:xfrm>
            <a:off x="6312429" y="2524708"/>
            <a:ext cx="1541092" cy="1052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600" dirty="0"/>
              <a:t>Noise VCA</a:t>
            </a:r>
            <a:endParaRPr lang="en-US" dirty="0"/>
          </a:p>
        </p:txBody>
      </p:sp>
      <p:cxnSp>
        <p:nvCxnSpPr>
          <p:cNvPr id="21" name="Straight Arrow Connector 20">
            <a:extLst>
              <a:ext uri="{FF2B5EF4-FFF2-40B4-BE49-F238E27FC236}">
                <a16:creationId xmlns:a16="http://schemas.microsoft.com/office/drawing/2014/main" id="{6C2F2CA3-DE88-9493-64D5-8720E45ACA29}"/>
              </a:ext>
            </a:extLst>
          </p:cNvPr>
          <p:cNvCxnSpPr>
            <a:cxnSpLocks/>
          </p:cNvCxnSpPr>
          <p:nvPr/>
        </p:nvCxnSpPr>
        <p:spPr>
          <a:xfrm>
            <a:off x="5620568" y="3051156"/>
            <a:ext cx="696331" cy="0"/>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Connector: Elbow 21">
            <a:extLst>
              <a:ext uri="{FF2B5EF4-FFF2-40B4-BE49-F238E27FC236}">
                <a16:creationId xmlns:a16="http://schemas.microsoft.com/office/drawing/2014/main" id="{F315C275-35C4-7B35-7E4A-C972BDD94A6D}"/>
              </a:ext>
            </a:extLst>
          </p:cNvPr>
          <p:cNvCxnSpPr>
            <a:cxnSpLocks/>
            <a:stCxn id="20" idx="3"/>
          </p:cNvCxnSpPr>
          <p:nvPr/>
        </p:nvCxnSpPr>
        <p:spPr>
          <a:xfrm flipV="1">
            <a:off x="7853521" y="1532864"/>
            <a:ext cx="1550765" cy="1518292"/>
          </a:xfrm>
          <a:prstGeom prst="bentConnector3">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Rectangle 22">
            <a:extLst>
              <a:ext uri="{FF2B5EF4-FFF2-40B4-BE49-F238E27FC236}">
                <a16:creationId xmlns:a16="http://schemas.microsoft.com/office/drawing/2014/main" id="{ACE6319B-0771-75B6-B97A-479807B5882D}"/>
              </a:ext>
            </a:extLst>
          </p:cNvPr>
          <p:cNvSpPr/>
          <p:nvPr/>
        </p:nvSpPr>
        <p:spPr>
          <a:xfrm>
            <a:off x="1882068" y="2538887"/>
            <a:ext cx="1551483" cy="10528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BE" sz="3600" dirty="0"/>
              <a:t>Noise buffer</a:t>
            </a:r>
            <a:endParaRPr lang="en-US" dirty="0"/>
          </a:p>
        </p:txBody>
      </p:sp>
      <p:cxnSp>
        <p:nvCxnSpPr>
          <p:cNvPr id="24" name="Straight Arrow Connector 23">
            <a:extLst>
              <a:ext uri="{FF2B5EF4-FFF2-40B4-BE49-F238E27FC236}">
                <a16:creationId xmlns:a16="http://schemas.microsoft.com/office/drawing/2014/main" id="{0F19A003-5D3C-6DF8-458C-9217AC3489B0}"/>
              </a:ext>
            </a:extLst>
          </p:cNvPr>
          <p:cNvCxnSpPr>
            <a:cxnSpLocks/>
            <a:stCxn id="23" idx="3"/>
            <a:endCxn id="12" idx="1"/>
          </p:cNvCxnSpPr>
          <p:nvPr/>
        </p:nvCxnSpPr>
        <p:spPr>
          <a:xfrm>
            <a:off x="3433551" y="3065337"/>
            <a:ext cx="63553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94CE70F3-4B9C-B012-3833-31396316E141}"/>
              </a:ext>
            </a:extLst>
          </p:cNvPr>
          <p:cNvSpPr/>
          <p:nvPr/>
        </p:nvSpPr>
        <p:spPr>
          <a:xfrm>
            <a:off x="9404286" y="4261033"/>
            <a:ext cx="2589206" cy="789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3600" dirty="0"/>
              <a:t>Output VCA</a:t>
            </a:r>
            <a:endParaRPr lang="en-US" dirty="0"/>
          </a:p>
        </p:txBody>
      </p:sp>
      <p:cxnSp>
        <p:nvCxnSpPr>
          <p:cNvPr id="26" name="Straight Arrow Connector 25">
            <a:extLst>
              <a:ext uri="{FF2B5EF4-FFF2-40B4-BE49-F238E27FC236}">
                <a16:creationId xmlns:a16="http://schemas.microsoft.com/office/drawing/2014/main" id="{31475508-71EB-405D-F9BB-618E4D37DC42}"/>
              </a:ext>
            </a:extLst>
          </p:cNvPr>
          <p:cNvCxnSpPr>
            <a:cxnSpLocks/>
          </p:cNvCxnSpPr>
          <p:nvPr/>
        </p:nvCxnSpPr>
        <p:spPr>
          <a:xfrm>
            <a:off x="10659401" y="5050758"/>
            <a:ext cx="0" cy="454603"/>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0" name="Rectangle 29">
            <a:extLst>
              <a:ext uri="{FF2B5EF4-FFF2-40B4-BE49-F238E27FC236}">
                <a16:creationId xmlns:a16="http://schemas.microsoft.com/office/drawing/2014/main" id="{96C8AEE4-4F16-0C8E-1392-06AFDDF055BD}"/>
              </a:ext>
            </a:extLst>
          </p:cNvPr>
          <p:cNvSpPr/>
          <p:nvPr/>
        </p:nvSpPr>
        <p:spPr>
          <a:xfrm>
            <a:off x="9437958" y="976546"/>
            <a:ext cx="2555534" cy="7609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fr-BE" sz="3600" dirty="0"/>
              <a:t>VCF</a:t>
            </a:r>
            <a:endParaRPr lang="en-US" dirty="0"/>
          </a:p>
        </p:txBody>
      </p:sp>
      <p:pic>
        <p:nvPicPr>
          <p:cNvPr id="38" name="Picture 37">
            <a:extLst>
              <a:ext uri="{FF2B5EF4-FFF2-40B4-BE49-F238E27FC236}">
                <a16:creationId xmlns:a16="http://schemas.microsoft.com/office/drawing/2014/main" id="{D1C1E928-1FE9-99E1-2781-3F422838BC3D}"/>
              </a:ext>
            </a:extLst>
          </p:cNvPr>
          <p:cNvPicPr>
            <a:picLocks noChangeAspect="1"/>
          </p:cNvPicPr>
          <p:nvPr/>
        </p:nvPicPr>
        <p:blipFill>
          <a:blip r:embed="rId2"/>
          <a:stretch>
            <a:fillRect/>
          </a:stretch>
        </p:blipFill>
        <p:spPr>
          <a:xfrm>
            <a:off x="138067" y="3788982"/>
            <a:ext cx="6682860" cy="3024748"/>
          </a:xfrm>
          <a:prstGeom prst="rect">
            <a:avLst/>
          </a:prstGeom>
        </p:spPr>
      </p:pic>
    </p:spTree>
    <p:extLst>
      <p:ext uri="{BB962C8B-B14F-4D97-AF65-F5344CB8AC3E}">
        <p14:creationId xmlns:p14="http://schemas.microsoft.com/office/powerpoint/2010/main" val="193832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78CD-A39F-C09F-CB31-0CC3DE736BDE}"/>
              </a:ext>
            </a:extLst>
          </p:cNvPr>
          <p:cNvSpPr>
            <a:spLocks noGrp="1"/>
          </p:cNvSpPr>
          <p:nvPr>
            <p:ph type="title"/>
          </p:nvPr>
        </p:nvSpPr>
        <p:spPr/>
        <p:txBody>
          <a:bodyPr/>
          <a:lstStyle/>
          <a:p>
            <a:r>
              <a:rPr lang="fr-BE" dirty="0"/>
              <a:t>Conclusion</a:t>
            </a:r>
            <a:endParaRPr lang="en-US" dirty="0"/>
          </a:p>
        </p:txBody>
      </p:sp>
      <p:sp>
        <p:nvSpPr>
          <p:cNvPr id="3" name="Content Placeholder 2">
            <a:extLst>
              <a:ext uri="{FF2B5EF4-FFF2-40B4-BE49-F238E27FC236}">
                <a16:creationId xmlns:a16="http://schemas.microsoft.com/office/drawing/2014/main" id="{97B94C79-87EC-FDD0-53A4-D84FF3B2F57B}"/>
              </a:ext>
            </a:extLst>
          </p:cNvPr>
          <p:cNvSpPr>
            <a:spLocks noGrp="1"/>
          </p:cNvSpPr>
          <p:nvPr>
            <p:ph idx="1"/>
          </p:nvPr>
        </p:nvSpPr>
        <p:spPr/>
        <p:txBody>
          <a:bodyPr>
            <a:normAutofit/>
          </a:bodyPr>
          <a:lstStyle/>
          <a:p>
            <a:r>
              <a:rPr lang="fr-BE" sz="3200" dirty="0"/>
              <a:t>La Web Audio API</a:t>
            </a:r>
          </a:p>
          <a:p>
            <a:pPr lvl="1"/>
            <a:r>
              <a:rPr lang="fr-BE" sz="2800" dirty="0"/>
              <a:t>Disponible dans tous les web browsers modernes</a:t>
            </a:r>
          </a:p>
          <a:p>
            <a:pPr lvl="1"/>
            <a:r>
              <a:rPr lang="en-US" sz="2800" dirty="0" err="1"/>
              <a:t>Permet</a:t>
            </a:r>
            <a:r>
              <a:rPr lang="en-US" sz="2800" dirty="0"/>
              <a:t> de </a:t>
            </a:r>
            <a:r>
              <a:rPr lang="en-US" sz="2800" dirty="0" err="1"/>
              <a:t>simuler</a:t>
            </a:r>
            <a:r>
              <a:rPr lang="en-US" sz="2800" dirty="0"/>
              <a:t> très </a:t>
            </a:r>
            <a:r>
              <a:rPr lang="en-US" sz="2800" dirty="0" err="1"/>
              <a:t>précisément</a:t>
            </a:r>
            <a:r>
              <a:rPr lang="en-US" sz="2800" dirty="0"/>
              <a:t> le </a:t>
            </a:r>
            <a:r>
              <a:rPr lang="en-US" sz="2800" dirty="0" err="1"/>
              <a:t>comportement</a:t>
            </a:r>
            <a:r>
              <a:rPr lang="en-US" sz="2800" dirty="0"/>
              <a:t> d’un </a:t>
            </a:r>
            <a:r>
              <a:rPr lang="en-US" sz="2800" dirty="0" err="1"/>
              <a:t>synthétiseur</a:t>
            </a:r>
            <a:r>
              <a:rPr lang="en-US" sz="2800" dirty="0"/>
              <a:t> </a:t>
            </a:r>
            <a:r>
              <a:rPr lang="en-US" sz="2800" dirty="0" err="1"/>
              <a:t>modulaire</a:t>
            </a:r>
            <a:endParaRPr lang="en-US" sz="2800" dirty="0"/>
          </a:p>
          <a:p>
            <a:pPr lvl="1"/>
            <a:r>
              <a:rPr lang="en-US" sz="2800" dirty="0"/>
              <a:t>Facile à </a:t>
            </a:r>
            <a:r>
              <a:rPr lang="en-US" sz="2800" dirty="0" err="1"/>
              <a:t>mettre</a:t>
            </a:r>
            <a:r>
              <a:rPr lang="en-US" sz="2800" dirty="0"/>
              <a:t> </a:t>
            </a:r>
            <a:r>
              <a:rPr lang="en-US" sz="2800" dirty="0" err="1"/>
              <a:t>en</a:t>
            </a:r>
            <a:r>
              <a:rPr lang="en-US" sz="2800" dirty="0"/>
              <a:t> oeuvre</a:t>
            </a:r>
          </a:p>
          <a:p>
            <a:pPr lvl="1"/>
            <a:endParaRPr lang="en-US" sz="2800" dirty="0"/>
          </a:p>
          <a:p>
            <a:r>
              <a:rPr lang="en-US" sz="3200" dirty="0"/>
              <a:t>Application</a:t>
            </a:r>
          </a:p>
          <a:p>
            <a:pPr lvl="1"/>
            <a:r>
              <a:rPr lang="en-US" sz="2800" dirty="0"/>
              <a:t>Jeux (</a:t>
            </a:r>
            <a:r>
              <a:rPr lang="en-US" sz="2800" dirty="0" err="1"/>
              <a:t>création</a:t>
            </a:r>
            <a:r>
              <a:rPr lang="en-US" sz="2800" dirty="0"/>
              <a:t> des sons </a:t>
            </a:r>
            <a:r>
              <a:rPr lang="en-US" sz="2800" dirty="0" err="1"/>
              <a:t>en</a:t>
            </a:r>
            <a:r>
              <a:rPr lang="en-US" sz="2800" dirty="0"/>
              <a:t> </a:t>
            </a:r>
            <a:r>
              <a:rPr lang="en-US" sz="2800" dirty="0" err="1"/>
              <a:t>fonction</a:t>
            </a:r>
            <a:r>
              <a:rPr lang="en-US" sz="2800" dirty="0"/>
              <a:t> de la situation du jeu)</a:t>
            </a:r>
          </a:p>
          <a:p>
            <a:pPr lvl="1"/>
            <a:r>
              <a:rPr lang="en-US" sz="2800" dirty="0"/>
              <a:t>Musique</a:t>
            </a:r>
          </a:p>
          <a:p>
            <a:pPr lvl="1"/>
            <a:r>
              <a:rPr lang="en-US" sz="2800" dirty="0"/>
              <a:t>Education</a:t>
            </a:r>
          </a:p>
          <a:p>
            <a:pPr lvl="1"/>
            <a:r>
              <a:rPr lang="en-US" sz="2800" dirty="0" err="1"/>
              <a:t>Générateur</a:t>
            </a:r>
            <a:r>
              <a:rPr lang="en-US" sz="2800" dirty="0"/>
              <a:t> de </a:t>
            </a:r>
            <a:r>
              <a:rPr lang="en-US" sz="2800" dirty="0" err="1"/>
              <a:t>signaux</a:t>
            </a:r>
            <a:r>
              <a:rPr lang="en-US" sz="2800" dirty="0"/>
              <a:t> (</a:t>
            </a:r>
            <a:r>
              <a:rPr lang="en-US" sz="2800" dirty="0" err="1"/>
              <a:t>basse</a:t>
            </a:r>
            <a:r>
              <a:rPr lang="en-US" sz="2800" dirty="0"/>
              <a:t> </a:t>
            </a:r>
            <a:r>
              <a:rPr lang="en-US" sz="2800" dirty="0" err="1"/>
              <a:t>fréquence</a:t>
            </a:r>
            <a:r>
              <a:rPr lang="en-US" sz="2800" dirty="0"/>
              <a:t>) pour un </a:t>
            </a:r>
            <a:r>
              <a:rPr lang="en-US" sz="2800" dirty="0" err="1"/>
              <a:t>labo</a:t>
            </a:r>
            <a:r>
              <a:rPr lang="en-US" sz="2800" dirty="0"/>
              <a:t> </a:t>
            </a:r>
            <a:r>
              <a:rPr lang="en-US" sz="2800" dirty="0" err="1"/>
              <a:t>d’électronique</a:t>
            </a:r>
            <a:endParaRPr lang="en-US" sz="2800" dirty="0"/>
          </a:p>
          <a:p>
            <a:pPr lvl="1"/>
            <a:endParaRPr lang="en-US" sz="2800" dirty="0"/>
          </a:p>
        </p:txBody>
      </p:sp>
    </p:spTree>
    <p:extLst>
      <p:ext uri="{BB962C8B-B14F-4D97-AF65-F5344CB8AC3E}">
        <p14:creationId xmlns:p14="http://schemas.microsoft.com/office/powerpoint/2010/main" val="90758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160623-9186-A974-C04B-58A60DAE3D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237" cy="6858000"/>
          </a:xfrm>
        </p:spPr>
      </p:pic>
      <p:pic>
        <p:nvPicPr>
          <p:cNvPr id="3" name="Picture 2">
            <a:extLst>
              <a:ext uri="{FF2B5EF4-FFF2-40B4-BE49-F238E27FC236}">
                <a16:creationId xmlns:a16="http://schemas.microsoft.com/office/drawing/2014/main" id="{E84E4325-8CE5-3022-6827-7CDB55CE8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3151" y="98854"/>
            <a:ext cx="3204519" cy="3204519"/>
          </a:xfrm>
          <a:prstGeom prst="rect">
            <a:avLst/>
          </a:prstGeom>
        </p:spPr>
      </p:pic>
    </p:spTree>
    <p:extLst>
      <p:ext uri="{BB962C8B-B14F-4D97-AF65-F5344CB8AC3E}">
        <p14:creationId xmlns:p14="http://schemas.microsoft.com/office/powerpoint/2010/main" val="24927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5324-7A50-E8EE-0F9C-97D029D298AB}"/>
              </a:ext>
            </a:extLst>
          </p:cNvPr>
          <p:cNvSpPr>
            <a:spLocks noGrp="1"/>
          </p:cNvSpPr>
          <p:nvPr>
            <p:ph type="title"/>
          </p:nvPr>
        </p:nvSpPr>
        <p:spPr/>
        <p:txBody>
          <a:bodyPr/>
          <a:lstStyle/>
          <a:p>
            <a:r>
              <a:rPr lang="fr-BE" dirty="0"/>
              <a:t>VCO + VCA</a:t>
            </a:r>
            <a:endParaRPr lang="en-US" dirty="0"/>
          </a:p>
        </p:txBody>
      </p:sp>
      <p:sp>
        <p:nvSpPr>
          <p:cNvPr id="3" name="Content Placeholder 2">
            <a:extLst>
              <a:ext uri="{FF2B5EF4-FFF2-40B4-BE49-F238E27FC236}">
                <a16:creationId xmlns:a16="http://schemas.microsoft.com/office/drawing/2014/main" id="{9D4A720D-E022-A79E-623D-39216E5D4149}"/>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5DCE0EA7-2932-F386-264F-D5AFED842E93}"/>
              </a:ext>
            </a:extLst>
          </p:cNvPr>
          <p:cNvPicPr>
            <a:picLocks noChangeAspect="1"/>
          </p:cNvPicPr>
          <p:nvPr/>
        </p:nvPicPr>
        <p:blipFill>
          <a:blip r:embed="rId2"/>
          <a:stretch>
            <a:fillRect/>
          </a:stretch>
        </p:blipFill>
        <p:spPr>
          <a:xfrm>
            <a:off x="8864664" y="0"/>
            <a:ext cx="3327336" cy="3992804"/>
          </a:xfrm>
          <a:prstGeom prst="rect">
            <a:avLst/>
          </a:prstGeom>
        </p:spPr>
      </p:pic>
      <p:sp>
        <p:nvSpPr>
          <p:cNvPr id="10" name="Rectangle 9">
            <a:extLst>
              <a:ext uri="{FF2B5EF4-FFF2-40B4-BE49-F238E27FC236}">
                <a16:creationId xmlns:a16="http://schemas.microsoft.com/office/drawing/2014/main" id="{31855281-36E7-AC3D-6C16-9EA4AA758DB0}"/>
              </a:ext>
            </a:extLst>
          </p:cNvPr>
          <p:cNvSpPr/>
          <p:nvPr/>
        </p:nvSpPr>
        <p:spPr>
          <a:xfrm>
            <a:off x="799334" y="4530791"/>
            <a:ext cx="1324708" cy="8440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200" dirty="0"/>
              <a:t>VCO</a:t>
            </a:r>
            <a:endParaRPr lang="en-US" dirty="0"/>
          </a:p>
        </p:txBody>
      </p:sp>
      <p:sp>
        <p:nvSpPr>
          <p:cNvPr id="11" name="Flowchart: Extract 10">
            <a:extLst>
              <a:ext uri="{FF2B5EF4-FFF2-40B4-BE49-F238E27FC236}">
                <a16:creationId xmlns:a16="http://schemas.microsoft.com/office/drawing/2014/main" id="{5DEE6905-2CC3-B904-424D-8D5D4DC7EE68}"/>
              </a:ext>
            </a:extLst>
          </p:cNvPr>
          <p:cNvSpPr/>
          <p:nvPr/>
        </p:nvSpPr>
        <p:spPr>
          <a:xfrm rot="5400000">
            <a:off x="4651502" y="4158584"/>
            <a:ext cx="1758462" cy="1588477"/>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BE" sz="2800" dirty="0"/>
              <a:t>VCA</a:t>
            </a:r>
            <a:endParaRPr lang="en-US" dirty="0"/>
          </a:p>
        </p:txBody>
      </p:sp>
      <p:sp>
        <p:nvSpPr>
          <p:cNvPr id="15" name="Rectangle 14">
            <a:extLst>
              <a:ext uri="{FF2B5EF4-FFF2-40B4-BE49-F238E27FC236}">
                <a16:creationId xmlns:a16="http://schemas.microsoft.com/office/drawing/2014/main" id="{EA771BC7-0D3C-28FC-8203-C9A59659B048}"/>
              </a:ext>
            </a:extLst>
          </p:cNvPr>
          <p:cNvSpPr/>
          <p:nvPr/>
        </p:nvSpPr>
        <p:spPr>
          <a:xfrm>
            <a:off x="8937423" y="4364527"/>
            <a:ext cx="1864443" cy="11765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fr-BE" sz="2800" dirty="0"/>
              <a:t>Audio</a:t>
            </a:r>
            <a:r>
              <a:rPr lang="fr-BE" dirty="0"/>
              <a:t> </a:t>
            </a:r>
            <a:r>
              <a:rPr lang="fr-BE" sz="2800" dirty="0"/>
              <a:t>output</a:t>
            </a:r>
            <a:endParaRPr lang="en-US" dirty="0"/>
          </a:p>
        </p:txBody>
      </p:sp>
      <p:cxnSp>
        <p:nvCxnSpPr>
          <p:cNvPr id="17" name="Straight Arrow Connector 16">
            <a:extLst>
              <a:ext uri="{FF2B5EF4-FFF2-40B4-BE49-F238E27FC236}">
                <a16:creationId xmlns:a16="http://schemas.microsoft.com/office/drawing/2014/main" id="{328D6826-8D78-8094-6421-F622B37CB0A3}"/>
              </a:ext>
            </a:extLst>
          </p:cNvPr>
          <p:cNvCxnSpPr>
            <a:stCxn id="10" idx="3"/>
            <a:endCxn id="11" idx="2"/>
          </p:cNvCxnSpPr>
          <p:nvPr/>
        </p:nvCxnSpPr>
        <p:spPr>
          <a:xfrm>
            <a:off x="2124042" y="4952822"/>
            <a:ext cx="2612453" cy="1"/>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8B110BE2-23FA-ADFC-EA6A-16B7CCBB6298}"/>
              </a:ext>
            </a:extLst>
          </p:cNvPr>
          <p:cNvCxnSpPr>
            <a:cxnSpLocks/>
            <a:stCxn id="11" idx="0"/>
            <a:endCxn id="15" idx="1"/>
          </p:cNvCxnSpPr>
          <p:nvPr/>
        </p:nvCxnSpPr>
        <p:spPr>
          <a:xfrm flipV="1">
            <a:off x="6324972" y="4952821"/>
            <a:ext cx="2612451" cy="2"/>
          </a:xfrm>
          <a:prstGeom prst="straightConnector1">
            <a:avLst/>
          </a:prstGeom>
          <a:ln w="85725" cmpd="dbl">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2" name="Rectangle: Rounded Corners 41">
            <a:extLst>
              <a:ext uri="{FF2B5EF4-FFF2-40B4-BE49-F238E27FC236}">
                <a16:creationId xmlns:a16="http://schemas.microsoft.com/office/drawing/2014/main" id="{5727B9D8-34B9-6C27-63A7-3F73C1D94F76}"/>
              </a:ext>
            </a:extLst>
          </p:cNvPr>
          <p:cNvSpPr/>
          <p:nvPr/>
        </p:nvSpPr>
        <p:spPr>
          <a:xfrm>
            <a:off x="2422973" y="3926377"/>
            <a:ext cx="2043112" cy="876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7729591-BDBE-41E8-1EEC-0C38E8C1935D}"/>
              </a:ext>
            </a:extLst>
          </p:cNvPr>
          <p:cNvCxnSpPr>
            <a:cxnSpLocks/>
          </p:cNvCxnSpPr>
          <p:nvPr/>
        </p:nvCxnSpPr>
        <p:spPr>
          <a:xfrm>
            <a:off x="2553615" y="4364527"/>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4" name="Group 33">
            <a:extLst>
              <a:ext uri="{FF2B5EF4-FFF2-40B4-BE49-F238E27FC236}">
                <a16:creationId xmlns:a16="http://schemas.microsoft.com/office/drawing/2014/main" id="{E8F5008E-EA1D-C008-E4BE-17A7DD62BB4E}"/>
              </a:ext>
            </a:extLst>
          </p:cNvPr>
          <p:cNvGrpSpPr/>
          <p:nvPr/>
        </p:nvGrpSpPr>
        <p:grpSpPr>
          <a:xfrm>
            <a:off x="2789685" y="3992806"/>
            <a:ext cx="683846" cy="743442"/>
            <a:chOff x="4629150" y="5022850"/>
            <a:chExt cx="683846" cy="564056"/>
          </a:xfrm>
        </p:grpSpPr>
        <p:grpSp>
          <p:nvGrpSpPr>
            <p:cNvPr id="30" name="Group 29">
              <a:extLst>
                <a:ext uri="{FF2B5EF4-FFF2-40B4-BE49-F238E27FC236}">
                  <a16:creationId xmlns:a16="http://schemas.microsoft.com/office/drawing/2014/main" id="{08405518-A306-9598-8E72-E000B1B9C4AE}"/>
                </a:ext>
              </a:extLst>
            </p:cNvPr>
            <p:cNvGrpSpPr/>
            <p:nvPr/>
          </p:nvGrpSpPr>
          <p:grpSpPr>
            <a:xfrm>
              <a:off x="4629150" y="5022850"/>
              <a:ext cx="344020" cy="282028"/>
              <a:chOff x="4629150" y="5022850"/>
              <a:chExt cx="344020" cy="282028"/>
            </a:xfrm>
          </p:grpSpPr>
          <p:cxnSp>
            <p:nvCxnSpPr>
              <p:cNvPr id="28" name="Straight Connector 27">
                <a:extLst>
                  <a:ext uri="{FF2B5EF4-FFF2-40B4-BE49-F238E27FC236}">
                    <a16:creationId xmlns:a16="http://schemas.microsoft.com/office/drawing/2014/main" id="{FEE36081-B5EC-6672-FF80-66B8CDFB545D}"/>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792B69EC-7C36-827D-096F-4319E5057960}"/>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31" name="Group 30">
              <a:extLst>
                <a:ext uri="{FF2B5EF4-FFF2-40B4-BE49-F238E27FC236}">
                  <a16:creationId xmlns:a16="http://schemas.microsoft.com/office/drawing/2014/main" id="{65E6F5C4-14B3-8FEC-0802-148D25055709}"/>
                </a:ext>
              </a:extLst>
            </p:cNvPr>
            <p:cNvGrpSpPr/>
            <p:nvPr/>
          </p:nvGrpSpPr>
          <p:grpSpPr>
            <a:xfrm flipV="1">
              <a:off x="4968976" y="5304878"/>
              <a:ext cx="344020" cy="282028"/>
              <a:chOff x="4629150" y="5022850"/>
              <a:chExt cx="344020" cy="282028"/>
            </a:xfrm>
          </p:grpSpPr>
          <p:cxnSp>
            <p:nvCxnSpPr>
              <p:cNvPr id="32" name="Straight Connector 31">
                <a:extLst>
                  <a:ext uri="{FF2B5EF4-FFF2-40B4-BE49-F238E27FC236}">
                    <a16:creationId xmlns:a16="http://schemas.microsoft.com/office/drawing/2014/main" id="{C39D4863-39CF-9CEE-95FA-0B2D2CAA26DF}"/>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1E8579D7-A1E1-F5B7-6C31-BDE101C03267}"/>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grpSp>
        <p:nvGrpSpPr>
          <p:cNvPr id="35" name="Group 34">
            <a:extLst>
              <a:ext uri="{FF2B5EF4-FFF2-40B4-BE49-F238E27FC236}">
                <a16:creationId xmlns:a16="http://schemas.microsoft.com/office/drawing/2014/main" id="{435B7D61-80B7-8644-709F-8C6BF8B55934}"/>
              </a:ext>
            </a:extLst>
          </p:cNvPr>
          <p:cNvGrpSpPr/>
          <p:nvPr/>
        </p:nvGrpSpPr>
        <p:grpSpPr>
          <a:xfrm>
            <a:off x="3475973" y="3992806"/>
            <a:ext cx="683846" cy="743442"/>
            <a:chOff x="4629150" y="5022850"/>
            <a:chExt cx="683846" cy="564056"/>
          </a:xfrm>
        </p:grpSpPr>
        <p:grpSp>
          <p:nvGrpSpPr>
            <p:cNvPr id="36" name="Group 35">
              <a:extLst>
                <a:ext uri="{FF2B5EF4-FFF2-40B4-BE49-F238E27FC236}">
                  <a16:creationId xmlns:a16="http://schemas.microsoft.com/office/drawing/2014/main" id="{B3BF877C-9A95-A233-EDDE-1AA730CCDC2C}"/>
                </a:ext>
              </a:extLst>
            </p:cNvPr>
            <p:cNvGrpSpPr/>
            <p:nvPr/>
          </p:nvGrpSpPr>
          <p:grpSpPr>
            <a:xfrm>
              <a:off x="4629150" y="5022850"/>
              <a:ext cx="344020" cy="282028"/>
              <a:chOff x="4629150" y="5022850"/>
              <a:chExt cx="344020" cy="282028"/>
            </a:xfrm>
          </p:grpSpPr>
          <p:cxnSp>
            <p:nvCxnSpPr>
              <p:cNvPr id="40" name="Straight Connector 39">
                <a:extLst>
                  <a:ext uri="{FF2B5EF4-FFF2-40B4-BE49-F238E27FC236}">
                    <a16:creationId xmlns:a16="http://schemas.microsoft.com/office/drawing/2014/main" id="{560874CE-0514-62E5-0662-DB26F031ED90}"/>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DDD62C8A-365E-3BEF-F1A4-D80C2D77A07C}"/>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37" name="Group 36">
              <a:extLst>
                <a:ext uri="{FF2B5EF4-FFF2-40B4-BE49-F238E27FC236}">
                  <a16:creationId xmlns:a16="http://schemas.microsoft.com/office/drawing/2014/main" id="{523797DD-CA7A-3FB2-ED99-B06BC0D6CBD8}"/>
                </a:ext>
              </a:extLst>
            </p:cNvPr>
            <p:cNvGrpSpPr/>
            <p:nvPr/>
          </p:nvGrpSpPr>
          <p:grpSpPr>
            <a:xfrm flipV="1">
              <a:off x="4968976" y="5304878"/>
              <a:ext cx="344020" cy="282028"/>
              <a:chOff x="4629150" y="5022850"/>
              <a:chExt cx="344020" cy="282028"/>
            </a:xfrm>
          </p:grpSpPr>
          <p:cxnSp>
            <p:nvCxnSpPr>
              <p:cNvPr id="38" name="Straight Connector 37">
                <a:extLst>
                  <a:ext uri="{FF2B5EF4-FFF2-40B4-BE49-F238E27FC236}">
                    <a16:creationId xmlns:a16="http://schemas.microsoft.com/office/drawing/2014/main" id="{9213E001-9223-15F7-7D48-5FF192D09C44}"/>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D6C75EDF-6DA4-E309-F444-A180D37468C0}"/>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sp>
        <p:nvSpPr>
          <p:cNvPr id="43" name="Rectangle: Rounded Corners 42">
            <a:extLst>
              <a:ext uri="{FF2B5EF4-FFF2-40B4-BE49-F238E27FC236}">
                <a16:creationId xmlns:a16="http://schemas.microsoft.com/office/drawing/2014/main" id="{90995569-11FC-9A1D-F1ED-0C4B4A92A12F}"/>
              </a:ext>
            </a:extLst>
          </p:cNvPr>
          <p:cNvSpPr/>
          <p:nvPr/>
        </p:nvSpPr>
        <p:spPr>
          <a:xfrm>
            <a:off x="6550265" y="3926377"/>
            <a:ext cx="2043112" cy="876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F2A07836-6703-C3C6-7146-E8A42412AF71}"/>
              </a:ext>
            </a:extLst>
          </p:cNvPr>
          <p:cNvGrpSpPr/>
          <p:nvPr/>
        </p:nvGrpSpPr>
        <p:grpSpPr>
          <a:xfrm>
            <a:off x="6680907" y="4137630"/>
            <a:ext cx="1828800" cy="453794"/>
            <a:chOff x="8374530" y="3343117"/>
            <a:chExt cx="1828800" cy="453794"/>
          </a:xfrm>
        </p:grpSpPr>
        <p:cxnSp>
          <p:nvCxnSpPr>
            <p:cNvPr id="44" name="Straight Arrow Connector 43">
              <a:extLst>
                <a:ext uri="{FF2B5EF4-FFF2-40B4-BE49-F238E27FC236}">
                  <a16:creationId xmlns:a16="http://schemas.microsoft.com/office/drawing/2014/main" id="{EC667FE5-9DD4-BC37-54DB-7C6E5165B065}"/>
                </a:ext>
              </a:extLst>
            </p:cNvPr>
            <p:cNvCxnSpPr>
              <a:cxnSpLocks/>
            </p:cNvCxnSpPr>
            <p:nvPr/>
          </p:nvCxnSpPr>
          <p:spPr>
            <a:xfrm>
              <a:off x="8374530" y="3570014"/>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FDBBA71C-9106-4830-2818-6876FC8BBFB1}"/>
                </a:ext>
              </a:extLst>
            </p:cNvPr>
            <p:cNvGrpSpPr/>
            <p:nvPr/>
          </p:nvGrpSpPr>
          <p:grpSpPr>
            <a:xfrm>
              <a:off x="8610600" y="3343117"/>
              <a:ext cx="683846" cy="453794"/>
              <a:chOff x="4629150" y="5022850"/>
              <a:chExt cx="683846" cy="564056"/>
            </a:xfrm>
          </p:grpSpPr>
          <p:grpSp>
            <p:nvGrpSpPr>
              <p:cNvPr id="46" name="Group 45">
                <a:extLst>
                  <a:ext uri="{FF2B5EF4-FFF2-40B4-BE49-F238E27FC236}">
                    <a16:creationId xmlns:a16="http://schemas.microsoft.com/office/drawing/2014/main" id="{6AF2281F-F20A-FF47-42CD-80F8CED203BE}"/>
                  </a:ext>
                </a:extLst>
              </p:cNvPr>
              <p:cNvGrpSpPr/>
              <p:nvPr/>
            </p:nvGrpSpPr>
            <p:grpSpPr>
              <a:xfrm>
                <a:off x="4629150" y="5022850"/>
                <a:ext cx="344020" cy="282028"/>
                <a:chOff x="4629150" y="5022850"/>
                <a:chExt cx="344020" cy="282028"/>
              </a:xfrm>
            </p:grpSpPr>
            <p:cxnSp>
              <p:nvCxnSpPr>
                <p:cNvPr id="50" name="Straight Connector 49">
                  <a:extLst>
                    <a:ext uri="{FF2B5EF4-FFF2-40B4-BE49-F238E27FC236}">
                      <a16:creationId xmlns:a16="http://schemas.microsoft.com/office/drawing/2014/main" id="{4FCC784B-1AEA-2590-DE74-F3DC7C03BEC4}"/>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5AA18A3D-8F75-6D16-7DC9-543EA0D2027E}"/>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47" name="Group 46">
                <a:extLst>
                  <a:ext uri="{FF2B5EF4-FFF2-40B4-BE49-F238E27FC236}">
                    <a16:creationId xmlns:a16="http://schemas.microsoft.com/office/drawing/2014/main" id="{F793A462-8FAD-A27D-AA11-651F9D74A1F4}"/>
                  </a:ext>
                </a:extLst>
              </p:cNvPr>
              <p:cNvGrpSpPr/>
              <p:nvPr/>
            </p:nvGrpSpPr>
            <p:grpSpPr>
              <a:xfrm flipV="1">
                <a:off x="4968976" y="5304878"/>
                <a:ext cx="344020" cy="282028"/>
                <a:chOff x="4629150" y="5022850"/>
                <a:chExt cx="344020" cy="282028"/>
              </a:xfrm>
            </p:grpSpPr>
            <p:cxnSp>
              <p:nvCxnSpPr>
                <p:cNvPr id="48" name="Straight Connector 47">
                  <a:extLst>
                    <a:ext uri="{FF2B5EF4-FFF2-40B4-BE49-F238E27FC236}">
                      <a16:creationId xmlns:a16="http://schemas.microsoft.com/office/drawing/2014/main" id="{75568C13-F506-76C0-197A-3DBE1334C1B8}"/>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CEE2C910-5318-6415-02DD-445784734137}"/>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grpSp>
          <p:nvGrpSpPr>
            <p:cNvPr id="52" name="Group 51">
              <a:extLst>
                <a:ext uri="{FF2B5EF4-FFF2-40B4-BE49-F238E27FC236}">
                  <a16:creationId xmlns:a16="http://schemas.microsoft.com/office/drawing/2014/main" id="{07E8EB23-82BE-F5C3-7C8A-733A8B624D06}"/>
                </a:ext>
              </a:extLst>
            </p:cNvPr>
            <p:cNvGrpSpPr/>
            <p:nvPr/>
          </p:nvGrpSpPr>
          <p:grpSpPr>
            <a:xfrm>
              <a:off x="9296888" y="3343117"/>
              <a:ext cx="683846" cy="453794"/>
              <a:chOff x="4629150" y="5022850"/>
              <a:chExt cx="683846" cy="564056"/>
            </a:xfrm>
          </p:grpSpPr>
          <p:grpSp>
            <p:nvGrpSpPr>
              <p:cNvPr id="53" name="Group 52">
                <a:extLst>
                  <a:ext uri="{FF2B5EF4-FFF2-40B4-BE49-F238E27FC236}">
                    <a16:creationId xmlns:a16="http://schemas.microsoft.com/office/drawing/2014/main" id="{52D14E73-3935-0C54-9E75-F398EB3E6570}"/>
                  </a:ext>
                </a:extLst>
              </p:cNvPr>
              <p:cNvGrpSpPr/>
              <p:nvPr/>
            </p:nvGrpSpPr>
            <p:grpSpPr>
              <a:xfrm>
                <a:off x="4629150" y="5022850"/>
                <a:ext cx="344020" cy="282028"/>
                <a:chOff x="4629150" y="5022850"/>
                <a:chExt cx="344020" cy="282028"/>
              </a:xfrm>
            </p:grpSpPr>
            <p:cxnSp>
              <p:nvCxnSpPr>
                <p:cNvPr id="57" name="Straight Connector 56">
                  <a:extLst>
                    <a:ext uri="{FF2B5EF4-FFF2-40B4-BE49-F238E27FC236}">
                      <a16:creationId xmlns:a16="http://schemas.microsoft.com/office/drawing/2014/main" id="{F0B7F5EE-EEAC-AFC9-8970-5731D0F5D228}"/>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85F0C9A2-5008-A3C7-4AB3-BA922CF6BBBA}"/>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54" name="Group 53">
                <a:extLst>
                  <a:ext uri="{FF2B5EF4-FFF2-40B4-BE49-F238E27FC236}">
                    <a16:creationId xmlns:a16="http://schemas.microsoft.com/office/drawing/2014/main" id="{B5CA26DA-16BC-1097-B490-039F26ACC8F4}"/>
                  </a:ext>
                </a:extLst>
              </p:cNvPr>
              <p:cNvGrpSpPr/>
              <p:nvPr/>
            </p:nvGrpSpPr>
            <p:grpSpPr>
              <a:xfrm flipV="1">
                <a:off x="4968976" y="5304878"/>
                <a:ext cx="344020" cy="282028"/>
                <a:chOff x="4629150" y="5022850"/>
                <a:chExt cx="344020" cy="282028"/>
              </a:xfrm>
            </p:grpSpPr>
            <p:cxnSp>
              <p:nvCxnSpPr>
                <p:cNvPr id="55" name="Straight Connector 54">
                  <a:extLst>
                    <a:ext uri="{FF2B5EF4-FFF2-40B4-BE49-F238E27FC236}">
                      <a16:creationId xmlns:a16="http://schemas.microsoft.com/office/drawing/2014/main" id="{AF98DDD5-3E1B-67BA-81B9-3E32B293E6BE}"/>
                    </a:ext>
                  </a:extLst>
                </p:cNvPr>
                <p:cNvCxnSpPr/>
                <p:nvPr/>
              </p:nvCxnSpPr>
              <p:spPr>
                <a:xfrm flipH="1">
                  <a:off x="462915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905E277E-A735-680D-4661-32B880A48939}"/>
                    </a:ext>
                  </a:extLst>
                </p:cNvPr>
                <p:cNvCxnSpPr>
                  <a:cxnSpLocks/>
                </p:cNvCxnSpPr>
                <p:nvPr/>
              </p:nvCxnSpPr>
              <p:spPr>
                <a:xfrm>
                  <a:off x="4795370" y="5022850"/>
                  <a:ext cx="177800" cy="282028"/>
                </a:xfrm>
                <a:prstGeom prst="line">
                  <a:avLst/>
                </a:prstGeom>
                <a:ln w="38100"/>
              </p:spPr>
              <p:style>
                <a:lnRef idx="3">
                  <a:schemeClr val="accent1"/>
                </a:lnRef>
                <a:fillRef idx="0">
                  <a:schemeClr val="accent1"/>
                </a:fillRef>
                <a:effectRef idx="2">
                  <a:schemeClr val="accent1"/>
                </a:effectRef>
                <a:fontRef idx="minor">
                  <a:schemeClr val="tx1"/>
                </a:fontRef>
              </p:style>
            </p:cxnSp>
          </p:grpSp>
        </p:grpSp>
      </p:grpSp>
      <p:sp>
        <p:nvSpPr>
          <p:cNvPr id="62" name="TextBox 61">
            <a:extLst>
              <a:ext uri="{FF2B5EF4-FFF2-40B4-BE49-F238E27FC236}">
                <a16:creationId xmlns:a16="http://schemas.microsoft.com/office/drawing/2014/main" id="{38E20BC0-7ACA-4B46-F564-281619522375}"/>
              </a:ext>
            </a:extLst>
          </p:cNvPr>
          <p:cNvSpPr txBox="1"/>
          <p:nvPr/>
        </p:nvSpPr>
        <p:spPr>
          <a:xfrm>
            <a:off x="744772" y="3256581"/>
            <a:ext cx="1678201" cy="523220"/>
          </a:xfrm>
          <a:prstGeom prst="rect">
            <a:avLst/>
          </a:prstGeom>
          <a:noFill/>
        </p:spPr>
        <p:txBody>
          <a:bodyPr wrap="square" rtlCol="0">
            <a:spAutoFit/>
          </a:bodyPr>
          <a:lstStyle/>
          <a:p>
            <a:pPr algn="ctr"/>
            <a:r>
              <a:rPr lang="fr-BE" sz="2800" dirty="0">
                <a:solidFill>
                  <a:schemeClr val="bg1"/>
                </a:solidFill>
              </a:rPr>
              <a:t>fréquence</a:t>
            </a:r>
            <a:endParaRPr lang="en-US" dirty="0">
              <a:solidFill>
                <a:schemeClr val="bg1"/>
              </a:solidFill>
            </a:endParaRPr>
          </a:p>
        </p:txBody>
      </p:sp>
      <p:sp>
        <p:nvSpPr>
          <p:cNvPr id="63" name="TextBox 62">
            <a:extLst>
              <a:ext uri="{FF2B5EF4-FFF2-40B4-BE49-F238E27FC236}">
                <a16:creationId xmlns:a16="http://schemas.microsoft.com/office/drawing/2014/main" id="{C4DD4B21-BBF4-9CB7-A279-852BF7250159}"/>
              </a:ext>
            </a:extLst>
          </p:cNvPr>
          <p:cNvSpPr txBox="1"/>
          <p:nvPr/>
        </p:nvSpPr>
        <p:spPr>
          <a:xfrm>
            <a:off x="4736494" y="3227198"/>
            <a:ext cx="1324708" cy="523220"/>
          </a:xfrm>
          <a:prstGeom prst="rect">
            <a:avLst/>
          </a:prstGeom>
          <a:noFill/>
        </p:spPr>
        <p:txBody>
          <a:bodyPr wrap="square" rtlCol="0">
            <a:spAutoFit/>
          </a:bodyPr>
          <a:lstStyle/>
          <a:p>
            <a:pPr algn="ctr"/>
            <a:r>
              <a:rPr lang="fr-BE" sz="2800" dirty="0">
                <a:solidFill>
                  <a:schemeClr val="bg1"/>
                </a:solidFill>
              </a:rPr>
              <a:t>gain</a:t>
            </a:r>
            <a:endParaRPr lang="en-US" dirty="0">
              <a:solidFill>
                <a:schemeClr val="bg1"/>
              </a:solidFill>
            </a:endParaRPr>
          </a:p>
        </p:txBody>
      </p:sp>
      <p:cxnSp>
        <p:nvCxnSpPr>
          <p:cNvPr id="69" name="Straight Arrow Connector 68">
            <a:extLst>
              <a:ext uri="{FF2B5EF4-FFF2-40B4-BE49-F238E27FC236}">
                <a16:creationId xmlns:a16="http://schemas.microsoft.com/office/drawing/2014/main" id="{7E74CC1D-CDC2-6C82-34D7-2D4E4A22E454}"/>
              </a:ext>
            </a:extLst>
          </p:cNvPr>
          <p:cNvCxnSpPr/>
          <p:nvPr/>
        </p:nvCxnSpPr>
        <p:spPr>
          <a:xfrm>
            <a:off x="5420497" y="3779801"/>
            <a:ext cx="0" cy="698174"/>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71" name="Straight Arrow Connector 70">
            <a:extLst>
              <a:ext uri="{FF2B5EF4-FFF2-40B4-BE49-F238E27FC236}">
                <a16:creationId xmlns:a16="http://schemas.microsoft.com/office/drawing/2014/main" id="{A5203E5F-11D0-4051-E80A-6E55E1E5EECF}"/>
              </a:ext>
            </a:extLst>
          </p:cNvPr>
          <p:cNvCxnSpPr>
            <a:endCxn id="10" idx="0"/>
          </p:cNvCxnSpPr>
          <p:nvPr/>
        </p:nvCxnSpPr>
        <p:spPr>
          <a:xfrm>
            <a:off x="1529147" y="3821312"/>
            <a:ext cx="0" cy="656663"/>
          </a:xfrm>
          <a:prstGeom prst="straightConnector1">
            <a:avLst/>
          </a:prstGeom>
          <a:ln w="85725" cmpd="dbl">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94235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FAD9-FD5E-F39C-0518-69B9D64CBD7A}"/>
              </a:ext>
            </a:extLst>
          </p:cNvPr>
          <p:cNvSpPr>
            <a:spLocks noGrp="1"/>
          </p:cNvSpPr>
          <p:nvPr>
            <p:ph type="title"/>
          </p:nvPr>
        </p:nvSpPr>
        <p:spPr/>
        <p:txBody>
          <a:bodyPr/>
          <a:lstStyle/>
          <a:p>
            <a:r>
              <a:rPr lang="fr-BE" dirty="0"/>
              <a:t>Javascript Web audio API</a:t>
            </a:r>
            <a:endParaRPr lang="en-US" dirty="0"/>
          </a:p>
        </p:txBody>
      </p:sp>
      <p:sp>
        <p:nvSpPr>
          <p:cNvPr id="3" name="Content Placeholder 2">
            <a:extLst>
              <a:ext uri="{FF2B5EF4-FFF2-40B4-BE49-F238E27FC236}">
                <a16:creationId xmlns:a16="http://schemas.microsoft.com/office/drawing/2014/main" id="{FB89C7F3-C723-3995-D209-D47A84D5A6E7}"/>
              </a:ext>
            </a:extLst>
          </p:cNvPr>
          <p:cNvSpPr>
            <a:spLocks noGrp="1"/>
          </p:cNvSpPr>
          <p:nvPr>
            <p:ph idx="1"/>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https://developer.mozilla.org/en-US/docs/Web/API/Web_Audio_API</a:t>
            </a:r>
            <a:r>
              <a:rPr lang="en-US" dirty="0"/>
              <a:t> </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Les </a:t>
            </a:r>
            <a:r>
              <a:rPr lang="en-US" dirty="0" err="1"/>
              <a:t>objets</a:t>
            </a:r>
            <a:r>
              <a:rPr lang="en-US" dirty="0"/>
              <a:t> les plus </a:t>
            </a:r>
            <a:r>
              <a:rPr lang="en-US" dirty="0" err="1"/>
              <a:t>importants</a:t>
            </a:r>
            <a:r>
              <a:rPr lang="en-US" dirty="0"/>
              <a:t> de la Web Audio API</a:t>
            </a:r>
          </a:p>
          <a:p>
            <a:pPr lvl="1"/>
            <a:r>
              <a:rPr lang="en-US" sz="3600" dirty="0" err="1"/>
              <a:t>AudioContext</a:t>
            </a:r>
            <a:endParaRPr lang="en-US" sz="3600" dirty="0"/>
          </a:p>
          <a:p>
            <a:pPr lvl="1"/>
            <a:r>
              <a:rPr lang="en-US" sz="3600" dirty="0" err="1"/>
              <a:t>AudioNode</a:t>
            </a:r>
            <a:endParaRPr lang="en-US" sz="3600" dirty="0"/>
          </a:p>
          <a:p>
            <a:pPr lvl="1"/>
            <a:r>
              <a:rPr lang="en-US" sz="3600" dirty="0" err="1"/>
              <a:t>AudioParam</a:t>
            </a:r>
            <a:endParaRPr lang="en-US" sz="3600" dirty="0"/>
          </a:p>
          <a:p>
            <a:endParaRPr lang="en-US" dirty="0"/>
          </a:p>
        </p:txBody>
      </p:sp>
      <p:pic>
        <p:nvPicPr>
          <p:cNvPr id="5" name="Picture 2" descr="A simple box diagram with an outer box labeled Audio context, and three inner boxes labeled Sources, Effects and Destination. The three inner boxes have arrows between them pointing from left to right, indicating the flow of audio information.">
            <a:extLst>
              <a:ext uri="{FF2B5EF4-FFF2-40B4-BE49-F238E27FC236}">
                <a16:creationId xmlns:a16="http://schemas.microsoft.com/office/drawing/2014/main" id="{FE489C9E-054D-E573-B54D-3AD9068CD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995" y="1446583"/>
            <a:ext cx="6835515" cy="2278505"/>
          </a:xfrm>
          <a:prstGeom prst="rect">
            <a:avLst/>
          </a:prstGeom>
          <a:solidFill>
            <a:schemeClr val="bg1">
              <a:lumMod val="75000"/>
            </a:schemeClr>
          </a:solidFill>
        </p:spPr>
      </p:pic>
    </p:spTree>
    <p:extLst>
      <p:ext uri="{BB962C8B-B14F-4D97-AF65-F5344CB8AC3E}">
        <p14:creationId xmlns:p14="http://schemas.microsoft.com/office/powerpoint/2010/main" val="258441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9FD4-BFB8-2C24-F450-F80465AB9799}"/>
              </a:ext>
            </a:extLst>
          </p:cNvPr>
          <p:cNvSpPr>
            <a:spLocks noGrp="1"/>
          </p:cNvSpPr>
          <p:nvPr>
            <p:ph type="title"/>
          </p:nvPr>
        </p:nvSpPr>
        <p:spPr/>
        <p:txBody>
          <a:bodyPr/>
          <a:lstStyle/>
          <a:p>
            <a:r>
              <a:rPr lang="fr-BE" dirty="0" err="1"/>
              <a:t>AudioContext</a:t>
            </a:r>
            <a:endParaRPr lang="en-US" dirty="0"/>
          </a:p>
        </p:txBody>
      </p:sp>
      <p:sp>
        <p:nvSpPr>
          <p:cNvPr id="3" name="Content Placeholder 2">
            <a:extLst>
              <a:ext uri="{FF2B5EF4-FFF2-40B4-BE49-F238E27FC236}">
                <a16:creationId xmlns:a16="http://schemas.microsoft.com/office/drawing/2014/main" id="{5A5645A3-2C99-4132-531A-1051F9C38AA8}"/>
              </a:ext>
            </a:extLst>
          </p:cNvPr>
          <p:cNvSpPr>
            <a:spLocks noGrp="1"/>
          </p:cNvSpPr>
          <p:nvPr>
            <p:ph idx="1"/>
          </p:nvPr>
        </p:nvSpPr>
        <p:spPr/>
        <p:txBody>
          <a:bodyPr/>
          <a:lstStyle/>
          <a:p>
            <a:r>
              <a:rPr lang="fr-BE" dirty="0"/>
              <a:t>C’est l’équivalent du rack vide avec une sortie audio</a:t>
            </a:r>
          </a:p>
          <a:p>
            <a:r>
              <a:rPr lang="fr-BE" dirty="0"/>
              <a:t>Il crée les </a:t>
            </a:r>
            <a:r>
              <a:rPr lang="fr-BE" dirty="0" err="1"/>
              <a:t>AudioNodes</a:t>
            </a:r>
            <a:endParaRPr lang="fr-BE" dirty="0"/>
          </a:p>
          <a:p>
            <a:pPr marL="0" indent="0">
              <a:buNone/>
            </a:pPr>
            <a:r>
              <a:rPr lang="fr-BE" dirty="0"/>
              <a:t>Attributs</a:t>
            </a:r>
          </a:p>
          <a:p>
            <a:pPr lvl="1"/>
            <a:r>
              <a:rPr lang="fr-BE" dirty="0"/>
              <a:t>destination</a:t>
            </a:r>
          </a:p>
          <a:p>
            <a:pPr lvl="1"/>
            <a:r>
              <a:rPr lang="fr-BE" dirty="0" err="1"/>
              <a:t>currentTime</a:t>
            </a:r>
            <a:endParaRPr lang="fr-BE" dirty="0"/>
          </a:p>
          <a:p>
            <a:pPr marL="0" indent="0">
              <a:buNone/>
            </a:pPr>
            <a:r>
              <a:rPr lang="fr-BE" dirty="0"/>
              <a:t>Méthodes</a:t>
            </a:r>
          </a:p>
          <a:p>
            <a:pPr lvl="1"/>
            <a:r>
              <a:rPr lang="fr-BE" dirty="0"/>
              <a:t>suspend()</a:t>
            </a:r>
          </a:p>
          <a:p>
            <a:pPr lvl="1"/>
            <a:r>
              <a:rPr lang="fr-BE" dirty="0" err="1"/>
              <a:t>resume</a:t>
            </a:r>
            <a:r>
              <a:rPr lang="fr-BE" dirty="0"/>
              <a:t>()</a:t>
            </a:r>
          </a:p>
          <a:p>
            <a:pPr lvl="1"/>
            <a:r>
              <a:rPr lang="fr-BE" dirty="0" err="1"/>
              <a:t>createGain</a:t>
            </a:r>
            <a:r>
              <a:rPr lang="fr-BE" dirty="0"/>
              <a:t>()</a:t>
            </a:r>
          </a:p>
          <a:p>
            <a:pPr lvl="1"/>
            <a:r>
              <a:rPr lang="fr-BE" dirty="0" err="1"/>
              <a:t>createAnalyzer</a:t>
            </a:r>
            <a:r>
              <a:rPr lang="fr-BE" dirty="0"/>
              <a:t>()</a:t>
            </a:r>
          </a:p>
          <a:p>
            <a:pPr lvl="1"/>
            <a:r>
              <a:rPr lang="fr-BE" dirty="0" err="1"/>
              <a:t>createBuffer</a:t>
            </a:r>
            <a:r>
              <a:rPr lang="fr-BE" dirty="0"/>
              <a:t>()</a:t>
            </a:r>
          </a:p>
          <a:p>
            <a:pPr lvl="1"/>
            <a:r>
              <a:rPr lang="fr-BE" dirty="0" err="1"/>
              <a:t>createBufferSource</a:t>
            </a:r>
            <a:r>
              <a:rPr lang="fr-BE" dirty="0"/>
              <a:t>()</a:t>
            </a:r>
          </a:p>
          <a:p>
            <a:pPr lvl="1"/>
            <a:r>
              <a:rPr lang="fr-BE" dirty="0" err="1"/>
              <a:t>createBiquadFilter</a:t>
            </a:r>
            <a:r>
              <a:rPr lang="fr-BE" dirty="0"/>
              <a:t>()</a:t>
            </a:r>
          </a:p>
          <a:p>
            <a:pPr lvl="1"/>
            <a:r>
              <a:rPr lang="fr-BE" dirty="0"/>
              <a:t>…</a:t>
            </a:r>
          </a:p>
          <a:p>
            <a:endParaRPr lang="fr-BE" dirty="0"/>
          </a:p>
          <a:p>
            <a:endParaRPr lang="fr-BE" dirty="0"/>
          </a:p>
          <a:p>
            <a:endParaRPr lang="fr-BE" dirty="0"/>
          </a:p>
          <a:p>
            <a:endParaRPr lang="en-US" dirty="0"/>
          </a:p>
        </p:txBody>
      </p:sp>
      <p:pic>
        <p:nvPicPr>
          <p:cNvPr id="7" name="Picture 6">
            <a:extLst>
              <a:ext uri="{FF2B5EF4-FFF2-40B4-BE49-F238E27FC236}">
                <a16:creationId xmlns:a16="http://schemas.microsoft.com/office/drawing/2014/main" id="{531CDC49-8F43-98F5-DC25-8FAD37B79F11}"/>
              </a:ext>
            </a:extLst>
          </p:cNvPr>
          <p:cNvPicPr>
            <a:picLocks noChangeAspect="1"/>
          </p:cNvPicPr>
          <p:nvPr/>
        </p:nvPicPr>
        <p:blipFill rotWithShape="1">
          <a:blip r:embed="rId2"/>
          <a:srcRect b="2308"/>
          <a:stretch/>
        </p:blipFill>
        <p:spPr>
          <a:xfrm>
            <a:off x="5990253" y="3030475"/>
            <a:ext cx="6201747" cy="3827526"/>
          </a:xfrm>
          <a:prstGeom prst="rect">
            <a:avLst/>
          </a:prstGeom>
        </p:spPr>
      </p:pic>
      <p:sp>
        <p:nvSpPr>
          <p:cNvPr id="10" name="TextBox 9">
            <a:extLst>
              <a:ext uri="{FF2B5EF4-FFF2-40B4-BE49-F238E27FC236}">
                <a16:creationId xmlns:a16="http://schemas.microsoft.com/office/drawing/2014/main" id="{751FDC63-0C5E-C183-791D-8250254ADCAD}"/>
              </a:ext>
            </a:extLst>
          </p:cNvPr>
          <p:cNvSpPr txBox="1"/>
          <p:nvPr/>
        </p:nvSpPr>
        <p:spPr>
          <a:xfrm>
            <a:off x="6581191" y="1959428"/>
            <a:ext cx="5019869" cy="830997"/>
          </a:xfrm>
          <a:prstGeom prst="rect">
            <a:avLst/>
          </a:prstGeom>
          <a:noFill/>
        </p:spPr>
        <p:txBody>
          <a:bodyPr wrap="square" rtlCol="0">
            <a:spAutoFit/>
          </a:bodyPr>
          <a:lstStyle/>
          <a:p>
            <a:r>
              <a:rPr lang="fr-BE" sz="2400" b="1" dirty="0">
                <a:solidFill>
                  <a:srgbClr val="FFC000"/>
                </a:solidFill>
              </a:rPr>
              <a:t>Attention: il faut une « user </a:t>
            </a:r>
            <a:r>
              <a:rPr lang="fr-BE" sz="2400" b="1" dirty="0" err="1">
                <a:solidFill>
                  <a:srgbClr val="FFC000"/>
                </a:solidFill>
              </a:rPr>
              <a:t>gesture</a:t>
            </a:r>
            <a:r>
              <a:rPr lang="fr-BE" sz="2400" b="1" dirty="0">
                <a:solidFill>
                  <a:srgbClr val="FFC000"/>
                </a:solidFill>
              </a:rPr>
              <a:t> » pour pouvoir activer un </a:t>
            </a:r>
            <a:r>
              <a:rPr lang="fr-BE" sz="2400" b="1" dirty="0" err="1">
                <a:solidFill>
                  <a:srgbClr val="FFC000"/>
                </a:solidFill>
              </a:rPr>
              <a:t>AudioContext</a:t>
            </a:r>
            <a:endParaRPr lang="en-US" sz="2400" b="1" dirty="0">
              <a:solidFill>
                <a:srgbClr val="FFC000"/>
              </a:solidFill>
            </a:endParaRPr>
          </a:p>
        </p:txBody>
      </p:sp>
    </p:spTree>
    <p:extLst>
      <p:ext uri="{BB962C8B-B14F-4D97-AF65-F5344CB8AC3E}">
        <p14:creationId xmlns:p14="http://schemas.microsoft.com/office/powerpoint/2010/main" val="3571421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E781-9FAD-4BF9-E2E7-D75B60E40AE6}"/>
              </a:ext>
            </a:extLst>
          </p:cNvPr>
          <p:cNvSpPr>
            <a:spLocks noGrp="1"/>
          </p:cNvSpPr>
          <p:nvPr>
            <p:ph type="title"/>
          </p:nvPr>
        </p:nvSpPr>
        <p:spPr/>
        <p:txBody>
          <a:bodyPr/>
          <a:lstStyle/>
          <a:p>
            <a:r>
              <a:rPr lang="fr-BE" dirty="0" err="1"/>
              <a:t>AudioContext</a:t>
            </a:r>
            <a:r>
              <a:rPr lang="fr-BE" dirty="0"/>
              <a:t> : code</a:t>
            </a:r>
            <a:endParaRPr lang="en-US" dirty="0"/>
          </a:p>
        </p:txBody>
      </p:sp>
      <p:sp>
        <p:nvSpPr>
          <p:cNvPr id="3" name="Content Placeholder 2">
            <a:extLst>
              <a:ext uri="{FF2B5EF4-FFF2-40B4-BE49-F238E27FC236}">
                <a16:creationId xmlns:a16="http://schemas.microsoft.com/office/drawing/2014/main" id="{0895351B-C481-2EF7-EFAF-6549AE06E6FD}"/>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891A1467-418A-8F29-0C46-2FA65E4D163A}"/>
              </a:ext>
            </a:extLst>
          </p:cNvPr>
          <p:cNvPicPr>
            <a:picLocks noChangeAspect="1"/>
          </p:cNvPicPr>
          <p:nvPr/>
        </p:nvPicPr>
        <p:blipFill>
          <a:blip r:embed="rId2"/>
          <a:stretch>
            <a:fillRect/>
          </a:stretch>
        </p:blipFill>
        <p:spPr>
          <a:xfrm>
            <a:off x="265" y="895739"/>
            <a:ext cx="11306743" cy="5962260"/>
          </a:xfrm>
          <a:prstGeom prst="rect">
            <a:avLst/>
          </a:prstGeom>
        </p:spPr>
      </p:pic>
    </p:spTree>
    <p:extLst>
      <p:ext uri="{BB962C8B-B14F-4D97-AF65-F5344CB8AC3E}">
        <p14:creationId xmlns:p14="http://schemas.microsoft.com/office/powerpoint/2010/main" val="313102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D40F-6BC6-BD6F-8CB1-991DE12676F0}"/>
              </a:ext>
            </a:extLst>
          </p:cNvPr>
          <p:cNvSpPr>
            <a:spLocks noGrp="1"/>
          </p:cNvSpPr>
          <p:nvPr>
            <p:ph type="title"/>
          </p:nvPr>
        </p:nvSpPr>
        <p:spPr/>
        <p:txBody>
          <a:bodyPr/>
          <a:lstStyle/>
          <a:p>
            <a:r>
              <a:rPr lang="fr-BE" dirty="0"/>
              <a:t>Les </a:t>
            </a:r>
            <a:r>
              <a:rPr lang="fr-BE" dirty="0" err="1"/>
              <a:t>audioNodes</a:t>
            </a:r>
            <a:endParaRPr lang="en-US" dirty="0"/>
          </a:p>
        </p:txBody>
      </p:sp>
      <p:sp>
        <p:nvSpPr>
          <p:cNvPr id="3" name="Content Placeholder 2">
            <a:extLst>
              <a:ext uri="{FF2B5EF4-FFF2-40B4-BE49-F238E27FC236}">
                <a16:creationId xmlns:a16="http://schemas.microsoft.com/office/drawing/2014/main" id="{8DBDBA7A-7288-5D8B-9097-C060BF31B916}"/>
              </a:ext>
            </a:extLst>
          </p:cNvPr>
          <p:cNvSpPr>
            <a:spLocks noGrp="1"/>
          </p:cNvSpPr>
          <p:nvPr>
            <p:ph idx="1"/>
          </p:nvPr>
        </p:nvSpPr>
        <p:spPr/>
        <p:txBody>
          <a:bodyPr/>
          <a:lstStyle/>
          <a:p>
            <a:r>
              <a:rPr lang="fr-BE" dirty="0"/>
              <a:t>C’est l’équivalent des modules</a:t>
            </a:r>
          </a:p>
          <a:p>
            <a:r>
              <a:rPr lang="fr-BE" dirty="0"/>
              <a:t>Il y a des sources, des transformateurs et des destination</a:t>
            </a:r>
          </a:p>
          <a:p>
            <a:r>
              <a:rPr lang="fr-BE" dirty="0"/>
              <a:t>On peut les connecter entre eux</a:t>
            </a:r>
          </a:p>
          <a:p>
            <a:pPr marL="457200" lvl="1" indent="0">
              <a:buNone/>
            </a:pPr>
            <a:r>
              <a:rPr lang="fr-BE" dirty="0" err="1"/>
              <a:t>AudioNode.connect</a:t>
            </a:r>
            <a:r>
              <a:rPr lang="fr-BE" dirty="0"/>
              <a:t>(</a:t>
            </a:r>
            <a:r>
              <a:rPr lang="fr-BE" dirty="0" err="1"/>
              <a:t>destinationNode</a:t>
            </a:r>
            <a:r>
              <a:rPr lang="fr-BE" dirty="0"/>
              <a:t>)</a:t>
            </a:r>
          </a:p>
          <a:p>
            <a:r>
              <a:rPr lang="fr-BE" dirty="0"/>
              <a:t>Il en existe de très nombreux modèles</a:t>
            </a:r>
          </a:p>
          <a:p>
            <a:pPr lvl="1"/>
            <a:r>
              <a:rPr lang="fr-BE" dirty="0" err="1"/>
              <a:t>AnalyserNode</a:t>
            </a:r>
            <a:endParaRPr lang="fr-BE" dirty="0"/>
          </a:p>
          <a:p>
            <a:pPr lvl="1"/>
            <a:r>
              <a:rPr lang="fr-BE" dirty="0" err="1"/>
              <a:t>GainNode</a:t>
            </a:r>
            <a:endParaRPr lang="fr-BE" dirty="0"/>
          </a:p>
          <a:p>
            <a:pPr lvl="1"/>
            <a:r>
              <a:rPr lang="fr-BE" dirty="0" err="1"/>
              <a:t>OscillatorNode</a:t>
            </a:r>
            <a:endParaRPr lang="fr-BE" dirty="0"/>
          </a:p>
          <a:p>
            <a:pPr lvl="1"/>
            <a:r>
              <a:rPr lang="fr-BE" dirty="0" err="1"/>
              <a:t>AudioBufferSourceNode</a:t>
            </a:r>
            <a:endParaRPr lang="fr-BE" dirty="0"/>
          </a:p>
          <a:p>
            <a:pPr lvl="1"/>
            <a:endParaRPr lang="fr-BE" dirty="0"/>
          </a:p>
          <a:p>
            <a:endParaRPr lang="en-US" dirty="0"/>
          </a:p>
        </p:txBody>
      </p:sp>
      <p:pic>
        <p:nvPicPr>
          <p:cNvPr id="5" name="Picture 4">
            <a:extLst>
              <a:ext uri="{FF2B5EF4-FFF2-40B4-BE49-F238E27FC236}">
                <a16:creationId xmlns:a16="http://schemas.microsoft.com/office/drawing/2014/main" id="{9EE3EC67-1D6A-7F8A-B827-7D936A1A25D5}"/>
              </a:ext>
            </a:extLst>
          </p:cNvPr>
          <p:cNvPicPr>
            <a:picLocks noChangeAspect="1"/>
          </p:cNvPicPr>
          <p:nvPr/>
        </p:nvPicPr>
        <p:blipFill>
          <a:blip r:embed="rId2"/>
          <a:stretch>
            <a:fillRect/>
          </a:stretch>
        </p:blipFill>
        <p:spPr>
          <a:xfrm>
            <a:off x="9114995" y="3218942"/>
            <a:ext cx="3077004" cy="3639058"/>
          </a:xfrm>
          <a:prstGeom prst="rect">
            <a:avLst/>
          </a:prstGeom>
        </p:spPr>
      </p:pic>
    </p:spTree>
    <p:extLst>
      <p:ext uri="{BB962C8B-B14F-4D97-AF65-F5344CB8AC3E}">
        <p14:creationId xmlns:p14="http://schemas.microsoft.com/office/powerpoint/2010/main" val="153337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10052</TotalTime>
  <Words>1067</Words>
  <Application>Microsoft Office PowerPoint</Application>
  <PresentationFormat>Widescreen</PresentationFormat>
  <Paragraphs>328</Paragraphs>
  <Slides>42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0" baseType="lpstr">
      <vt:lpstr>Arial</vt:lpstr>
      <vt:lpstr>Calibri</vt:lpstr>
      <vt:lpstr>Calibri Light</vt:lpstr>
      <vt:lpstr>Consolas</vt:lpstr>
      <vt:lpstr>Courier New</vt:lpstr>
      <vt:lpstr>open sans</vt:lpstr>
      <vt:lpstr>Office Theme</vt:lpstr>
      <vt:lpstr>Packager Shell Object</vt:lpstr>
      <vt:lpstr>Web Audio API  Was JavaScript designed to build a modular synth</vt:lpstr>
      <vt:lpstr>A propos de Moi</vt:lpstr>
      <vt:lpstr>The modular Synth</vt:lpstr>
      <vt:lpstr>VCV Rack2</vt:lpstr>
      <vt:lpstr>VCO + VCA</vt:lpstr>
      <vt:lpstr>Javascript Web audio API</vt:lpstr>
      <vt:lpstr>AudioContext</vt:lpstr>
      <vt:lpstr>AudioContext : code</vt:lpstr>
      <vt:lpstr>Les audioNodes</vt:lpstr>
      <vt:lpstr>Demo  1: VCO + VCA</vt:lpstr>
      <vt:lpstr>AudioNodes: code</vt:lpstr>
      <vt:lpstr>Les Audioparams</vt:lpstr>
      <vt:lpstr>Les notes de musique (Fréquence)</vt:lpstr>
      <vt:lpstr>Un générateur de notes aléatoires (VCV)</vt:lpstr>
      <vt:lpstr>Un générateur de notes aléatoires (Javascript)</vt:lpstr>
      <vt:lpstr>Demo 2 Random Notes</vt:lpstr>
      <vt:lpstr>ADSR (enveloppe)</vt:lpstr>
      <vt:lpstr>ADSR en JavaScript</vt:lpstr>
      <vt:lpstr>Demo 3 ADSR</vt:lpstr>
      <vt:lpstr>Le LFO contrôle un VCO</vt:lpstr>
      <vt:lpstr>Connecter  un node à un audioParam</vt:lpstr>
      <vt:lpstr>Demo4: VCO Contrôlé par LFO</vt:lpstr>
      <vt:lpstr>L’oscilloscope</vt:lpstr>
      <vt:lpstr>L’oscilloscope: le code</vt:lpstr>
      <vt:lpstr>L’oscilloscope: le code (affichage)</vt:lpstr>
      <vt:lpstr>Demo4: Oscilloscope</vt:lpstr>
      <vt:lpstr>Le trigger de l’oscilloscope</vt:lpstr>
      <vt:lpstr>Implémentation du trigger de l’ocsilloscope</vt:lpstr>
      <vt:lpstr>Le spectre (FFT)</vt:lpstr>
      <vt:lpstr>Code du spectrum analyser</vt:lpstr>
      <vt:lpstr>Les harmoniques</vt:lpstr>
      <vt:lpstr>Demo 6 Spectrum</vt:lpstr>
      <vt:lpstr>Générer du bruit blanc</vt:lpstr>
      <vt:lpstr>AudioBufferSourceNode</vt:lpstr>
      <vt:lpstr>AudioBuffer</vt:lpstr>
      <vt:lpstr>Demo 8 Noise</vt:lpstr>
      <vt:lpstr>Manipuler les sons: les filtres</vt:lpstr>
      <vt:lpstr>BiquadFilterNode</vt:lpstr>
      <vt:lpstr>PowerPoint Presentation</vt:lpstr>
      <vt:lpstr>Demo 9: Filtres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Audio API  Was JavaScript designed to build a modular synth</dc:title>
  <dc:creator>PIERRE Poliakoff</dc:creator>
  <cp:lastModifiedBy>PIERRE Poliakoff</cp:lastModifiedBy>
  <cp:revision>65</cp:revision>
  <dcterms:created xsi:type="dcterms:W3CDTF">2023-02-09T20:52:26Z</dcterms:created>
  <dcterms:modified xsi:type="dcterms:W3CDTF">2023-03-23T07:44:28Z</dcterms:modified>
</cp:coreProperties>
</file>